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6"/>
  </p:sldMasterIdLst>
  <p:sldIdLst>
    <p:sldId id="279" r:id="rId7"/>
    <p:sldId id="260" r:id="rId8"/>
    <p:sldId id="264" r:id="rId9"/>
    <p:sldId id="265" r:id="rId10"/>
    <p:sldId id="266" r:id="rId11"/>
    <p:sldId id="267" r:id="rId12"/>
    <p:sldId id="268" r:id="rId13"/>
    <p:sldId id="27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E264E392-F758-4A10-9300-B5C80F630680}" type="datetime1">
              <a:rPr lang="ga-IE" smtClean="0"/>
              <a:t>21/02/2024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0CD756B-7AC3-4745-B24D-718CC89594D3}" type="slidenum">
              <a:rPr lang="ga-IE" smtClean="0"/>
              <a:pPr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929819088"/>
      </p:ext>
    </p:extLst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ga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F58D65EB-009E-450E-82A2-C99BF4983940}" type="datetime1">
              <a:rPr lang="ga-IE" smtClean="0"/>
              <a:t>21/02/2024</a:t>
            </a:fld>
            <a:endParaRPr lang="ga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0CD756B-7AC3-4745-B24D-718CC89594D3}" type="slidenum">
              <a:rPr lang="ga-IE" smtClean="0"/>
              <a:pPr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550613515"/>
      </p:ext>
    </p:extLst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ga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ACCCDE3-6BE7-41B7-B069-D0A862D9F540}" type="datetime1">
              <a:rPr lang="ga-IE" smtClean="0"/>
              <a:t>21/02/2024</a:t>
            </a:fld>
            <a:endParaRPr lang="ga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0CD756B-7AC3-4745-B24D-718CC89594D3}" type="slidenum">
              <a:rPr lang="ga-IE" smtClean="0"/>
              <a:pPr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506324162"/>
      </p:ext>
    </p:extLst>
  </p:cSld>
  <p:clrMapOvr>
    <a:masterClrMapping/>
  </p:clrMapOvr>
  <p:transition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64" y="92867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2464" y="2285995"/>
            <a:ext cx="10972800" cy="38401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2AFCC56-AA64-4C4A-B95E-2F62F01C41C4}" type="datetime1">
              <a:rPr lang="ga-IE" smtClean="0"/>
              <a:t>21/02/2024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0CD756B-7AC3-4745-B24D-718CC89594D3}" type="slidenum">
              <a:rPr lang="ga-IE" smtClean="0"/>
              <a:pPr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104991381"/>
      </p:ext>
    </p:extLst>
  </p:cSld>
  <p:clrMapOvr>
    <a:masterClrMapping/>
  </p:clrMapOvr>
  <p:transition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A1E8C6AF-831B-4F70-B575-1AB2960BAE39}" type="datetime1">
              <a:rPr lang="ga-IE" smtClean="0"/>
              <a:t>21/02/2024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0CD756B-7AC3-4745-B24D-718CC89594D3}" type="slidenum">
              <a:rPr lang="ga-IE" smtClean="0"/>
              <a:pPr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421881296"/>
      </p:ext>
    </p:extLst>
  </p:cSld>
  <p:clrMapOvr>
    <a:masterClrMapping/>
  </p:clrMapOvr>
  <p:transition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-1"/>
            <a:ext cx="12192000" cy="1598508"/>
          </a:xfrm>
          <a:prstGeom prst="rect">
            <a:avLst/>
          </a:prstGeom>
          <a:solidFill>
            <a:srgbClr val="E8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27752"/>
            <a:ext cx="10972800" cy="1143000"/>
          </a:xfrm>
          <a:prstGeom prst="rect">
            <a:avLst/>
          </a:prstGeom>
        </p:spPr>
        <p:txBody>
          <a:bodyPr vert="horz" anchor="ctr"/>
          <a:lstStyle>
            <a:lvl1pPr algn="l">
              <a:defRPr sz="1800" b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2137837"/>
            <a:ext cx="10972800" cy="3865033"/>
          </a:xfrm>
          <a:prstGeom prst="rect">
            <a:avLst/>
          </a:prstGeom>
        </p:spPr>
        <p:txBody>
          <a:bodyPr vert="horz"/>
          <a:lstStyle>
            <a:lvl1pPr marL="214313" indent="-214313">
              <a:buClrTx/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  <a:lvl2pPr marL="557213" indent="-214313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2pPr>
            <a:lvl3pPr marL="900113" indent="-214313">
              <a:buClrTx/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3pPr>
            <a:lvl4pPr marL="1243013" indent="-214313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4pPr>
            <a:lvl5pPr marL="1585913" indent="-214313">
              <a:buClrTx/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9A75CC-EE32-4C2F-A8AD-3C0EDD190B3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503FAD1-6E04-4857-BF1E-29108DE4F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93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64" y="92867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464" y="2285995"/>
            <a:ext cx="10972800" cy="38401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F945E29-2E50-4B7D-A8B0-9876EC71FC5B}" type="datetime1">
              <a:rPr lang="ga-IE" smtClean="0"/>
              <a:t>21/02/2024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0CD756B-7AC3-4745-B24D-718CC89594D3}" type="slidenum">
              <a:rPr lang="ga-IE" smtClean="0"/>
              <a:pPr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096805046"/>
      </p:ext>
    </p:extLst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F38DD495-DE7D-4865-8512-B961232A4716}" type="datetime1">
              <a:rPr lang="ga-IE" smtClean="0"/>
              <a:t>21/02/2024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0CD756B-7AC3-4745-B24D-718CC89594D3}" type="slidenum">
              <a:rPr lang="ga-IE" smtClean="0"/>
              <a:pPr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4082870678"/>
      </p:ext>
    </p:extLst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64" y="92867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0B228796-BDDB-477D-852F-31809980542C}" type="datetime1">
              <a:rPr lang="ga-IE" smtClean="0"/>
              <a:t>21/02/2024</a:t>
            </a:fld>
            <a:endParaRPr lang="ga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0CD756B-7AC3-4745-B24D-718CC89594D3}" type="slidenum">
              <a:rPr lang="ga-IE" smtClean="0"/>
              <a:pPr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621589389"/>
      </p:ext>
    </p:extLst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64" y="92867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54C4DE3-5BBB-4531-BB8E-C97B13407499}" type="datetime1">
              <a:rPr lang="ga-IE" smtClean="0"/>
              <a:t>21/02/2024</a:t>
            </a:fld>
            <a:endParaRPr lang="ga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0CD756B-7AC3-4745-B24D-718CC89594D3}" type="slidenum">
              <a:rPr lang="ga-IE" smtClean="0"/>
              <a:pPr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005501346"/>
      </p:ext>
    </p:extLst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64" y="92867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3250C10-9733-4526-BF2D-E93F491643CB}" type="datetime1">
              <a:rPr lang="ga-IE" smtClean="0"/>
              <a:t>21/02/2024</a:t>
            </a:fld>
            <a:endParaRPr lang="ga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0CD756B-7AC3-4745-B24D-718CC89594D3}" type="slidenum">
              <a:rPr lang="ga-IE" smtClean="0"/>
              <a:pPr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624598679"/>
      </p:ext>
    </p:extLst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715903"/>
      </p:ext>
    </p:extLst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64" y="92867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24309185"/>
      </p:ext>
    </p:extLst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64" y="92867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52466" y="2285992"/>
            <a:ext cx="11049076" cy="42148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5572203"/>
      </p:ext>
    </p:extLst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CCC Colour Logo jpeg Version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95208" y="142852"/>
            <a:ext cx="3059944" cy="64800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857232"/>
            <a:ext cx="666712" cy="6000768"/>
          </a:xfrm>
          <a:prstGeom prst="rect">
            <a:avLst/>
          </a:prstGeom>
          <a:gradFill flip="none" rotWithShape="1">
            <a:gsLst>
              <a:gs pos="0">
                <a:srgbClr val="0E6C39"/>
              </a:gs>
              <a:gs pos="84000">
                <a:srgbClr val="8EBC40"/>
              </a:gs>
              <a:gs pos="100000">
                <a:srgbClr val="0E6C39">
                  <a:tint val="23500"/>
                  <a:satMod val="160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73943"/>
            <a:ext cx="2660912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7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</p:sldLayoutIdLst>
  <p:transition>
    <p:pull/>
  </p:transition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a-I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5.m4a"/><Relationship Id="rId7" Type="http://schemas.openxmlformats.org/officeDocument/2006/relationships/image" Target="../media/image20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10.xml"/><Relationship Id="rId4" Type="http://schemas.openxmlformats.org/officeDocument/2006/relationships/audio" Target="../media/media15.m4a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7" Type="http://schemas.openxmlformats.org/officeDocument/2006/relationships/image" Target="../media/image3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10.xml"/><Relationship Id="rId4" Type="http://schemas.openxmlformats.org/officeDocument/2006/relationships/audio" Target="../media/media17.m4a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9.m4a"/><Relationship Id="rId7" Type="http://schemas.openxmlformats.org/officeDocument/2006/relationships/image" Target="../media/image3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10.xml"/><Relationship Id="rId4" Type="http://schemas.openxmlformats.org/officeDocument/2006/relationships/audio" Target="../media/media19.m4a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m4a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0.xml"/><Relationship Id="rId4" Type="http://schemas.openxmlformats.org/officeDocument/2006/relationships/audio" Target="../media/media5.m4a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7300" i="1" spc="-50" dirty="0">
                <a:latin typeface="Calibri" panose="020F0502020204030204" pitchFamily="34" charset="0"/>
                <a:cs typeface="Calibri" panose="020F0502020204030204" pitchFamily="34" charset="0"/>
              </a:rPr>
              <a:t>HAP SSC</a:t>
            </a:r>
            <a:endParaRPr lang="en-IE" sz="7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IE" sz="2800" spc="-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Documents for Landlords</a:t>
            </a:r>
            <a:endParaRPr lang="en-IE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839634" y="2068514"/>
            <a:ext cx="4610100" cy="23383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47198" y="6012473"/>
            <a:ext cx="277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HAP Online Portal for Tenants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Recorded Sound TP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3077869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822" y="720185"/>
            <a:ext cx="2793159" cy="742600"/>
          </a:xfrm>
        </p:spPr>
        <p:txBody>
          <a:bodyPr/>
          <a:lstStyle/>
          <a:p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Household members</a:t>
            </a:r>
            <a:b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085" y="2041049"/>
            <a:ext cx="2985544" cy="223169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822" y="1909401"/>
            <a:ext cx="3375483" cy="4117325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Add Household Members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Name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Date of Birth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Relationship to you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PPSN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Confirm if over 18 and in education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Custody, Guardianship or fostering arrangement in place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Submit documentation as required</a:t>
            </a:r>
          </a:p>
          <a:p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628" y="1302573"/>
            <a:ext cx="3184971" cy="4909998"/>
          </a:xfrm>
          <a:prstGeom prst="rect">
            <a:avLst/>
          </a:prstGeom>
        </p:spPr>
      </p:pic>
      <p:pic>
        <p:nvPicPr>
          <p:cNvPr id="3" name="Recorded Sound TP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87036254"/>
      </p:ext>
    </p:extLst>
  </p:cSld>
  <p:clrMapOvr>
    <a:masterClrMapping/>
  </p:clrMapOvr>
  <p:transition spd="slow" advTm="2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321" y="816548"/>
            <a:ext cx="2793159" cy="754557"/>
          </a:xfrm>
        </p:spPr>
        <p:txBody>
          <a:bodyPr/>
          <a:lstStyle/>
          <a:p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Property to Rent</a:t>
            </a:r>
            <a:b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8" y="1252446"/>
            <a:ext cx="5060238" cy="47602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321" y="1657927"/>
            <a:ext cx="3608239" cy="4418677"/>
          </a:xfrm>
        </p:spPr>
        <p:txBody>
          <a:bodyPr>
            <a:noAutofit/>
          </a:bodyPr>
          <a:lstStyle/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Eircode or full address</a:t>
            </a:r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Confirm any family relationship to Landlord</a:t>
            </a:r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Bedrooms in property</a:t>
            </a:r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Is the property shared</a:t>
            </a:r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Monthly rent for the whole property</a:t>
            </a:r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Date you moved in</a:t>
            </a:r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Date rent paid up to</a:t>
            </a:r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Are you receiving rent supplement</a:t>
            </a:r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corded Sound TP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3389036"/>
      </p:ext>
    </p:extLst>
  </p:cSld>
  <p:clrMapOvr>
    <a:masterClrMapping/>
  </p:clrMapOvr>
  <p:transition spd="slow" advTm="2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148661"/>
          </a:xfrm>
        </p:spPr>
        <p:txBody>
          <a:bodyPr/>
          <a:lstStyle/>
          <a:p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Declaration</a:t>
            </a:r>
            <a:b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1821361"/>
            <a:ext cx="5750719" cy="380544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3109" y="2734492"/>
            <a:ext cx="3956462" cy="329038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Review all Terms, Conditions and Declarations </a:t>
            </a:r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Signatures Required</a:t>
            </a:r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Date of submission</a:t>
            </a:r>
          </a:p>
        </p:txBody>
      </p:sp>
      <p:pic>
        <p:nvPicPr>
          <p:cNvPr id="3" name="Recorded Sound TP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2210852"/>
      </p:ext>
    </p:extLst>
  </p:cSld>
  <p:clrMapOvr>
    <a:masterClrMapping/>
  </p:clrMapOvr>
  <p:transition spd="slow" advTm="1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894048"/>
            <a:ext cx="3616787" cy="869989"/>
          </a:xfrm>
        </p:spPr>
        <p:txBody>
          <a:bodyPr/>
          <a:lstStyle/>
          <a:p>
            <a:r>
              <a:rPr lang="en-IE" sz="3200" dirty="0">
                <a:latin typeface="Calibri" panose="020F0502020204030204" pitchFamily="34" charset="0"/>
                <a:cs typeface="Calibri" panose="020F0502020204030204" pitchFamily="34" charset="0"/>
              </a:rPr>
              <a:t>Uploads</a:t>
            </a:r>
            <a:br>
              <a:rPr lang="en-IE" dirty="0"/>
            </a:b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280" y="1789834"/>
            <a:ext cx="5893103" cy="281954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2837793"/>
            <a:ext cx="3616785" cy="4486037"/>
          </a:xfrm>
        </p:spPr>
        <p:txBody>
          <a:bodyPr/>
          <a:lstStyle/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View uploaded Documentation Submitted</a:t>
            </a:r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0671" y="0"/>
            <a:ext cx="2231329" cy="1329043"/>
          </a:xfrm>
          <a:prstGeom prst="rect">
            <a:avLst/>
          </a:prstGeom>
        </p:spPr>
      </p:pic>
      <p:pic>
        <p:nvPicPr>
          <p:cNvPr id="3" name="Recorded Sound l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Recorded Sound TP 1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295273"/>
      </p:ext>
    </p:extLst>
  </p:cSld>
  <p:clrMapOvr>
    <a:masterClrMapping/>
  </p:clrMapOvr>
  <p:transition spd="slow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680544"/>
            <a:ext cx="3616787" cy="1389993"/>
          </a:xfrm>
        </p:spPr>
        <p:txBody>
          <a:bodyPr/>
          <a:lstStyle/>
          <a:p>
            <a:r>
              <a:rPr lang="en-IE" sz="3200" dirty="0">
                <a:latin typeface="Calibri" panose="020F0502020204030204" pitchFamily="34" charset="0"/>
                <a:cs typeface="Calibri" panose="020F0502020204030204" pitchFamily="34" charset="0"/>
              </a:rPr>
              <a:t>Reason for Rejections</a:t>
            </a:r>
            <a:br>
              <a:rPr lang="en-IE" dirty="0"/>
            </a:br>
            <a:endParaRPr lang="en-IE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60" y="830003"/>
            <a:ext cx="6589176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2214488"/>
            <a:ext cx="3616785" cy="2933701"/>
          </a:xfrm>
        </p:spPr>
        <p:txBody>
          <a:bodyPr/>
          <a:lstStyle/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Required Fields were not all filled in.</a:t>
            </a:r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Insufficient information submitted </a:t>
            </a:r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Missing documentation</a:t>
            </a:r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Local Authority rejection</a:t>
            </a:r>
          </a:p>
          <a:p>
            <a:endParaRPr lang="en-IE" dirty="0"/>
          </a:p>
        </p:txBody>
      </p:sp>
      <p:pic>
        <p:nvPicPr>
          <p:cNvPr id="3" name="Recorded Sound l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6" name="Recorded Sound TP 1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4177581"/>
      </p:ext>
    </p:extLst>
  </p:cSld>
  <p:clrMapOvr>
    <a:masterClrMapping/>
  </p:clrMapOvr>
  <p:transition spd="slow" advTm="3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15" y="700006"/>
            <a:ext cx="3857296" cy="1423084"/>
          </a:xfrm>
        </p:spPr>
        <p:txBody>
          <a:bodyPr/>
          <a:lstStyle/>
          <a:p>
            <a:r>
              <a:rPr lang="en-IE" sz="3200" dirty="0">
                <a:latin typeface="Calibri" panose="020F0502020204030204" pitchFamily="34" charset="0"/>
                <a:cs typeface="Calibri" panose="020F0502020204030204" pitchFamily="34" charset="0"/>
              </a:rPr>
              <a:t>Queries on HAP application</a:t>
            </a:r>
            <a:br>
              <a:rPr lang="en-IE" dirty="0"/>
            </a:b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910140" y="1431613"/>
            <a:ext cx="6529382" cy="353598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0015" y="2750514"/>
            <a:ext cx="3616785" cy="293370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For any queries please refer to the accompanying  video on documents type and information requirements </a:t>
            </a:r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Contact the HAP section of your local authority </a:t>
            </a:r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endParaRPr lang="en-I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corded Sound l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44272"/>
            <a:ext cx="406400" cy="406400"/>
          </a:xfrm>
          <a:prstGeom prst="rect">
            <a:avLst/>
          </a:prstGeom>
        </p:spPr>
      </p:pic>
      <p:pic>
        <p:nvPicPr>
          <p:cNvPr id="7" name="Recorded Sound TP 1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5445174"/>
      </p:ext>
    </p:extLst>
  </p:cSld>
  <p:clrMapOvr>
    <a:masterClrMapping/>
  </p:clrMapOvr>
  <p:transition spd="slow" advTm="1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7300" i="1" spc="-50" dirty="0">
                <a:latin typeface="Calibri" panose="020F0502020204030204" pitchFamily="34" charset="0"/>
                <a:cs typeface="Calibri" panose="020F0502020204030204" pitchFamily="34" charset="0"/>
              </a:rPr>
              <a:t>HAP SSC</a:t>
            </a:r>
            <a:endParaRPr lang="en-IE" sz="7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IE" sz="2800" spc="-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Documents for Landlords</a:t>
            </a:r>
            <a:endParaRPr lang="en-IE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839634" y="2068514"/>
            <a:ext cx="4610100" cy="23383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47198" y="6012473"/>
            <a:ext cx="277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HAP Online Portal for Tenants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Recorded Sound TP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2948885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59456"/>
            <a:ext cx="3616787" cy="480753"/>
          </a:xfrm>
        </p:spPr>
        <p:txBody>
          <a:bodyPr>
            <a:normAutofit fontScale="90000"/>
          </a:bodyPr>
          <a:lstStyle/>
          <a:p>
            <a:r>
              <a:rPr lang="en-IE" sz="3200" dirty="0">
                <a:latin typeface="Calibri" panose="020F0502020204030204" pitchFamily="34" charset="0"/>
                <a:cs typeface="Calibri" panose="020F0502020204030204" pitchFamily="34" charset="0"/>
              </a:rPr>
              <a:t>Portal Registration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1721138"/>
            <a:ext cx="5810549" cy="314132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2166496"/>
            <a:ext cx="3616785" cy="4691504"/>
          </a:xfrm>
        </p:spPr>
        <p:txBody>
          <a:bodyPr/>
          <a:lstStyle/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Applying  for Housing Assistance Payment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Register Tenant Portal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Please note that you will need to first register on the Portal if you have not previously registered.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Existing Tenant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New Tenant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MyGovID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verified accounts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pic>
        <p:nvPicPr>
          <p:cNvPr id="7" name="Recorded Sound TP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3436887"/>
      </p:ext>
    </p:extLst>
  </p:cSld>
  <p:clrMapOvr>
    <a:masterClrMapping/>
  </p:clrMapOvr>
  <p:transition spd="slow" advTm="5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22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53" y="970089"/>
            <a:ext cx="4081134" cy="717907"/>
          </a:xfrm>
        </p:spPr>
        <p:txBody>
          <a:bodyPr>
            <a:normAutofit fontScale="90000"/>
          </a:bodyPr>
          <a:lstStyle/>
          <a:p>
            <a:r>
              <a:rPr lang="en-IE" sz="3200" dirty="0">
                <a:latin typeface="Calibri" panose="020F0502020204030204" pitchFamily="34" charset="0"/>
                <a:cs typeface="Calibri" panose="020F0502020204030204" pitchFamily="34" charset="0"/>
              </a:rPr>
              <a:t>Register as a new Tenant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947" y="970089"/>
            <a:ext cx="2248628" cy="566133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2002" y="2468410"/>
            <a:ext cx="3616785" cy="3862594"/>
          </a:xfrm>
        </p:spPr>
        <p:txBody>
          <a:bodyPr/>
          <a:lstStyle/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Select user type: Tenant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Full Name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Email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Contact Number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Password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Register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endParaRPr lang="en-IE" dirty="0"/>
          </a:p>
        </p:txBody>
      </p:sp>
      <p:pic>
        <p:nvPicPr>
          <p:cNvPr id="3" name="Recorded Sound TP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1755953"/>
      </p:ext>
    </p:extLst>
  </p:cSld>
  <p:clrMapOvr>
    <a:masterClrMapping/>
  </p:clrMapOvr>
  <p:transition spd="slow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183" y="980226"/>
            <a:ext cx="3545799" cy="1194999"/>
          </a:xfrm>
        </p:spPr>
        <p:txBody>
          <a:bodyPr>
            <a:normAutofit fontScale="90000"/>
          </a:bodyPr>
          <a:lstStyle/>
          <a:p>
            <a:r>
              <a:rPr lang="en-IE" sz="3200" dirty="0">
                <a:latin typeface="Calibri" panose="020F0502020204030204" pitchFamily="34" charset="0"/>
                <a:cs typeface="Calibri" panose="020F0502020204030204" pitchFamily="34" charset="0"/>
              </a:rPr>
              <a:t>Register as a new Tenant</a:t>
            </a:r>
            <a:br>
              <a:rPr lang="en-IE" dirty="0"/>
            </a:b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525" y="2629033"/>
            <a:ext cx="4423300" cy="14034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4183" y="2915892"/>
            <a:ext cx="3616785" cy="2233109"/>
          </a:xfrm>
        </p:spPr>
        <p:txBody>
          <a:bodyPr/>
          <a:lstStyle/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Email Verification Link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Email Verified login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Login using details submitted when registering</a:t>
            </a:r>
          </a:p>
          <a:p>
            <a:pPr marL="285750" indent="-28575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</a:pPr>
            <a:endParaRPr lang="en-IE" dirty="0"/>
          </a:p>
        </p:txBody>
      </p:sp>
      <p:pic>
        <p:nvPicPr>
          <p:cNvPr id="3" name="Recorded Sound LP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7" name="Recorded Sound TP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525" y="826284"/>
            <a:ext cx="4423300" cy="18027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525" y="4032446"/>
            <a:ext cx="4833673" cy="26780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0186722"/>
      </p:ext>
    </p:extLst>
  </p:cSld>
  <p:clrMapOvr>
    <a:masterClrMapping/>
  </p:clrMapOvr>
  <p:transition spd="slow" advTm="1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569" y="1329043"/>
            <a:ext cx="3919617" cy="565265"/>
          </a:xfrm>
        </p:spPr>
        <p:txBody>
          <a:bodyPr>
            <a:normAutofit fontScale="90000"/>
          </a:bodyPr>
          <a:lstStyle/>
          <a:p>
            <a:r>
              <a:rPr lang="en-IE" sz="3200" dirty="0">
                <a:latin typeface="Calibri" panose="020F0502020204030204" pitchFamily="34" charset="0"/>
                <a:cs typeface="Calibri" panose="020F0502020204030204" pitchFamily="34" charset="0"/>
              </a:rPr>
              <a:t>Register as a new Tenant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93" y="1329043"/>
            <a:ext cx="4686541" cy="255283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569" y="2920688"/>
            <a:ext cx="3616785" cy="1724885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Each time you log in you will be sent a passcode by text message which is required to verify your identity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Select New Application </a:t>
            </a:r>
            <a:endParaRPr lang="en-IE" dirty="0"/>
          </a:p>
          <a:p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93" y="3881874"/>
            <a:ext cx="4696008" cy="2068870"/>
          </a:xfrm>
          <a:prstGeom prst="rect">
            <a:avLst/>
          </a:prstGeom>
        </p:spPr>
      </p:pic>
      <p:pic>
        <p:nvPicPr>
          <p:cNvPr id="7" name="Recorded Sound  TP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8940466"/>
      </p:ext>
    </p:extLst>
  </p:cSld>
  <p:clrMapOvr>
    <a:masterClrMapping/>
  </p:clrMapOvr>
  <p:transition spd="slow" advTm="1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299" y="1193860"/>
            <a:ext cx="3616787" cy="669758"/>
          </a:xfrm>
        </p:spPr>
        <p:txBody>
          <a:bodyPr>
            <a:normAutofit fontScale="90000"/>
          </a:bodyPr>
          <a:lstStyle/>
          <a:p>
            <a:r>
              <a:rPr lang="en-IE" sz="3200" dirty="0">
                <a:latin typeface="Calibri" panose="020F0502020204030204" pitchFamily="34" charset="0"/>
                <a:cs typeface="Calibri" panose="020F0502020204030204" pitchFamily="34" charset="0"/>
              </a:rPr>
              <a:t>Online Portal Application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471223"/>
            <a:ext cx="6472015" cy="210753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3299" y="2400355"/>
            <a:ext cx="3616785" cy="2933701"/>
          </a:xfrm>
        </p:spPr>
        <p:txBody>
          <a:bodyPr/>
          <a:lstStyle/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Application Details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Household Income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Household members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Property to Rent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Declaration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Uploads</a:t>
            </a:r>
          </a:p>
          <a:p>
            <a:endParaRPr lang="en-IE" dirty="0"/>
          </a:p>
        </p:txBody>
      </p:sp>
      <p:pic>
        <p:nvPicPr>
          <p:cNvPr id="3" name="Recorded Sound TP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05981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3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714104"/>
            <a:ext cx="2793159" cy="1088570"/>
          </a:xfrm>
        </p:spPr>
        <p:txBody>
          <a:bodyPr/>
          <a:lstStyle/>
          <a:p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Application Details</a:t>
            </a:r>
            <a:b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882" y="1354836"/>
            <a:ext cx="4819898" cy="368954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1715590"/>
            <a:ext cx="2793159" cy="4309290"/>
          </a:xfrm>
        </p:spPr>
        <p:txBody>
          <a:bodyPr/>
          <a:lstStyle/>
          <a:p>
            <a:pPr marL="285750" lvl="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Local Authority you are applying to -  please select DRHE if applicable</a:t>
            </a:r>
          </a:p>
          <a:p>
            <a:pPr marL="285750" lvl="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Your Social housing reference number.</a:t>
            </a:r>
          </a:p>
          <a:p>
            <a:pPr marL="285750" lvl="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Tenant type, please confirm either single or joint.  If joint application is selected please populate the relevant fields </a:t>
            </a:r>
          </a:p>
          <a:p>
            <a:endParaRPr lang="en-IE" dirty="0"/>
          </a:p>
        </p:txBody>
      </p:sp>
      <p:pic>
        <p:nvPicPr>
          <p:cNvPr id="7" name="Recorded Sound TP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4105546"/>
      </p:ext>
    </p:extLst>
  </p:cSld>
  <p:clrMapOvr>
    <a:masterClrMapping/>
  </p:clrMapOvr>
  <p:transition spd="slow" advTm="2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862150"/>
            <a:ext cx="2793159" cy="1271450"/>
          </a:xfrm>
        </p:spPr>
        <p:txBody>
          <a:bodyPr/>
          <a:lstStyle/>
          <a:p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Application Details</a:t>
            </a:r>
            <a:b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Continued</a:t>
            </a:r>
            <a:endParaRPr lang="en-IE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06" y="1582145"/>
            <a:ext cx="4985006" cy="451508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2525486"/>
            <a:ext cx="2793159" cy="3377473"/>
          </a:xfrm>
        </p:spPr>
        <p:txBody>
          <a:bodyPr/>
          <a:lstStyle/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PPSN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Your full name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Gender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DOB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Phone no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Email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Full address including </a:t>
            </a:r>
            <a:r>
              <a:rPr lang="en-I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eircode</a:t>
            </a:r>
            <a:endParaRPr lang="en-I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dirty="0"/>
          </a:p>
        </p:txBody>
      </p:sp>
      <p:pic>
        <p:nvPicPr>
          <p:cNvPr id="3" name="Recorded Sound TP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171591"/>
      </p:ext>
    </p:extLst>
  </p:cSld>
  <p:clrMapOvr>
    <a:masterClrMapping/>
  </p:clrMapOvr>
  <p:transition spd="slow" advTm="1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262" y="721717"/>
            <a:ext cx="2793159" cy="846236"/>
          </a:xfrm>
        </p:spPr>
        <p:txBody>
          <a:bodyPr/>
          <a:lstStyle/>
          <a:p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Household Income</a:t>
            </a:r>
            <a:b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04" y="840460"/>
            <a:ext cx="4953255" cy="471829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0261" y="2523176"/>
            <a:ext cx="2793159" cy="2436488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Income details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Proof of Social Welfare payments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Evidence of any maintenance payments been made or received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endParaRPr lang="en-I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corded Sound TP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3961847"/>
      </p:ext>
    </p:extLst>
  </p:cSld>
  <p:clrMapOvr>
    <a:masterClrMapping/>
  </p:clrMapOvr>
  <p:transition spd="slow" advTm="5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ilot_PII xmlns="8efb52a8-86af-420a-b243-9a528fe3c2b8">No</Pilot_PII>
    <Pilot_CustomTrigger xmlns="8efb52a8-86af-420a-b243-9a528fe3c2b8">false</Pilot_CustomTrigger>
    <Pilot_LibraryMetadataID xmlns="8efb52a8-86af-420a-b243-9a528fe3c2b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Limerick Document" ma:contentTypeID="0x010100DEFFC5202677D240AAC1A18AB658BD30001AF70FA54C527D4BAE1A9C7DF896BAFA" ma:contentTypeVersion="12" ma:contentTypeDescription="" ma:contentTypeScope="" ma:versionID="ac6b3f303e2de1f765970c73c93ad5a9">
  <xsd:schema xmlns:xsd="http://www.w3.org/2001/XMLSchema" xmlns:xs="http://www.w3.org/2001/XMLSchema" xmlns:p="http://schemas.microsoft.com/office/2006/metadata/properties" xmlns:ns2="8efb52a8-86af-420a-b243-9a528fe3c2b8" targetNamespace="http://schemas.microsoft.com/office/2006/metadata/properties" ma:root="true" ma:fieldsID="0f9d5c27cf54e2e9c4c7c5bea58ad61f" ns2:_="">
    <xsd:import namespace="8efb52a8-86af-420a-b243-9a528fe3c2b8"/>
    <xsd:element name="properties">
      <xsd:complexType>
        <xsd:sequence>
          <xsd:element name="documentManagement">
            <xsd:complexType>
              <xsd:all>
                <xsd:element ref="ns2:Pilot_PII"/>
                <xsd:element ref="ns2:Pilot_CustomTrigger" minOccurs="0"/>
                <xsd:element ref="ns2:Pilot_LibraryMetadata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b52a8-86af-420a-b243-9a528fe3c2b8" elementFormDefault="qualified">
    <xsd:import namespace="http://schemas.microsoft.com/office/2006/documentManagement/types"/>
    <xsd:import namespace="http://schemas.microsoft.com/office/infopath/2007/PartnerControls"/>
    <xsd:element name="Pilot_PII" ma:index="8" ma:displayName="Contains Personal Data" ma:format="Dropdown" ma:internalName="Pilot_PII">
      <xsd:simpleType>
        <xsd:restriction base="dms:Choice">
          <xsd:enumeration value="No"/>
          <xsd:enumeration value="Yes"/>
        </xsd:restriction>
      </xsd:simpleType>
    </xsd:element>
    <xsd:element name="Pilot_CustomTrigger" ma:index="9" nillable="true" ma:displayName="Custom Trigger" ma:default="0" ma:internalName="Pilot_CustomTrigger">
      <xsd:simpleType>
        <xsd:restriction base="dms:Boolean"/>
      </xsd:simpleType>
    </xsd:element>
    <xsd:element name="Pilot_LibraryMetadataID" ma:index="10" nillable="true" ma:displayName="Library Metadata ID" ma:internalName="Pilot_LibraryMetadata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7e733a04-0821-4e76-9ae2-fc1dcfab5bc4" ContentTypeId="0x010100DEFFC5202677D240AAC1A18AB658BD30" PreviousValue="false"/>
</file>

<file path=customXml/item5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29F8078C-A4B7-4067-A2F2-C1D1E201DE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489AAF-75C6-4DF5-B642-AC92A7E5639B}">
  <ds:schemaRefs>
    <ds:schemaRef ds:uri="http://purl.org/dc/elements/1.1/"/>
    <ds:schemaRef ds:uri="http://schemas.microsoft.com/office/2006/metadata/properties"/>
    <ds:schemaRef ds:uri="8efb52a8-86af-420a-b243-9a528fe3c2b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5D257B3-A5CA-4193-829A-8392576D2C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fb52a8-86af-420a-b243-9a528fe3c2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52BC577-DE1B-460E-9FAE-03345B1A381D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CDE46C1A-5657-4466-8700-41ADF47810B1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355</Words>
  <Application>Microsoft Office PowerPoint</Application>
  <PresentationFormat>Widescreen</PresentationFormat>
  <Paragraphs>82</Paragraphs>
  <Slides>16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1_Office Theme</vt:lpstr>
      <vt:lpstr>HAP SSC</vt:lpstr>
      <vt:lpstr>Portal Registration</vt:lpstr>
      <vt:lpstr>Register as a new Tenant</vt:lpstr>
      <vt:lpstr>Register as a new Tenant </vt:lpstr>
      <vt:lpstr>Register as a new Tenant</vt:lpstr>
      <vt:lpstr>Online Portal Application </vt:lpstr>
      <vt:lpstr>Application Details </vt:lpstr>
      <vt:lpstr>Application Details Continued</vt:lpstr>
      <vt:lpstr>Household Income </vt:lpstr>
      <vt:lpstr>Household members </vt:lpstr>
      <vt:lpstr>Property to Rent </vt:lpstr>
      <vt:lpstr>Declaration </vt:lpstr>
      <vt:lpstr>Uploads </vt:lpstr>
      <vt:lpstr>Reason for Rejections </vt:lpstr>
      <vt:lpstr>Queries on HAP application </vt:lpstr>
      <vt:lpstr>HAP SSC</vt:lpstr>
    </vt:vector>
  </TitlesOfParts>
  <Company>Limerick City and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 Online</dc:title>
  <dc:creator>Walsh, Eoin T</dc:creator>
  <cp:lastModifiedBy>Helen Denning</cp:lastModifiedBy>
  <cp:revision>59</cp:revision>
  <dcterms:created xsi:type="dcterms:W3CDTF">2023-03-01T15:57:35Z</dcterms:created>
  <dcterms:modified xsi:type="dcterms:W3CDTF">2024-02-21T11:09:12Z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0x010100DEFFC5202677D240AAC1A18AB658BD30001AF70FA54C527D4BAE1A9C7DF896BAFA</vt:lpwstr>
  </property>
</Properties>
</file>