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6"/>
    <p:sldMasterId id="2147484135" r:id="rId7"/>
  </p:sldMasterIdLst>
  <p:notesMasterIdLst>
    <p:notesMasterId r:id="rId19"/>
  </p:notesMasterIdLst>
  <p:sldIdLst>
    <p:sldId id="316" r:id="rId8"/>
    <p:sldId id="277" r:id="rId9"/>
    <p:sldId id="297" r:id="rId10"/>
    <p:sldId id="301" r:id="rId11"/>
    <p:sldId id="313" r:id="rId12"/>
    <p:sldId id="314" r:id="rId13"/>
    <p:sldId id="302" r:id="rId14"/>
    <p:sldId id="303" r:id="rId15"/>
    <p:sldId id="304" r:id="rId16"/>
    <p:sldId id="305" r:id="rId17"/>
    <p:sldId id="317" r:id="rId18"/>
  </p:sldIdLst>
  <p:sldSz cx="9144000" cy="6858000" type="screen4x3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C40"/>
    <a:srgbClr val="0E6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81DB5-2EFB-1900-977E-FE06394448BB}" v="1" dt="2023-05-15T14:42:45.596"/>
    <p1510:client id="{3FE6E5A7-B6EC-24E6-501D-6351F9844F84}" v="1" dt="2023-05-15T14:42:29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B8F5-5B1A-4067-B20B-C01F26DDF11B}" type="datetimeFigureOut">
              <a:rPr lang="ga-IE" smtClean="0"/>
              <a:pPr/>
              <a:t>21/02/2024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DCB1-EEAB-474B-AC6A-97C3C03A419A}" type="slidenum">
              <a:rPr lang="ga-IE" smtClean="0"/>
              <a:pPr/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DCB1-EEAB-474B-AC6A-97C3C03A419A}" type="slidenum">
              <a:rPr lang="ga-IE" smtClean="0"/>
              <a:pPr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946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C44-9B8C-4F8E-A652-C6C19D9605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8149195"/>
      </p:ext>
    </p:extLst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4348" y="2285992"/>
            <a:ext cx="8286807" cy="421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264E392-F758-4A10-9300-B5C80F630680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818766005"/>
      </p:ext>
    </p:extLst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285994"/>
            <a:ext cx="8229600" cy="38401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945E29-2E50-4B7D-A8B0-9876EC71FC5B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681217568"/>
      </p:ext>
    </p:extLst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38DD495-DE7D-4865-8512-B961232A4716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257183455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B228796-BDDB-477D-852F-31809980542C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90705581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54C4DE3-5BBB-4531-BB8E-C97B13407499}" type="datetime1">
              <a:rPr lang="ga-IE" smtClean="0"/>
              <a:t>21/02/2024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696441521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3250C10-9733-4526-BF2D-E93F491643CB}" type="datetime1">
              <a:rPr lang="ga-IE" smtClean="0"/>
              <a:t>21/02/2024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20904944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273745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9241496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4349" y="2285992"/>
            <a:ext cx="8286807" cy="4214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6189191"/>
      </p:ext>
    </p:extLst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58D65EB-009E-450E-82A2-C99BF49839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01792101"/>
      </p:ext>
    </p:extLst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CCCDE3-6BE7-41B7-B069-D0A862D9F5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23083515"/>
      </p:ext>
    </p:extLst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48" y="2285994"/>
            <a:ext cx="8229600" cy="38401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AFCC56-AA64-4C4A-B95E-2F62F01C41C4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56036303"/>
      </p:ext>
    </p:extLst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1E8C6AF-831B-4F70-B575-1AB2960BAE39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854119361"/>
      </p:ext>
    </p:extLst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-1"/>
            <a:ext cx="9144000" cy="1598508"/>
          </a:xfrm>
          <a:prstGeom prst="rect">
            <a:avLst/>
          </a:prstGeom>
          <a:solidFill>
            <a:srgbClr val="E8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7752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2137836"/>
            <a:ext cx="8229600" cy="3865033"/>
          </a:xfrm>
          <a:prstGeom prst="rect">
            <a:avLst/>
          </a:prstGeom>
        </p:spPr>
        <p:txBody>
          <a:bodyPr vert="horz"/>
          <a:lstStyle>
            <a:lvl1pPr marL="2143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9001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15859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A75CC-EE32-4C2F-A8AD-3C0EDD190B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03FAD1-6E04-4857-BF1E-29108DE4F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C48-1EE6-4971-9379-6B9B6B89097B}" type="datetimeFigureOut">
              <a:rPr lang="en-US" smtClean="0"/>
              <a:pPr/>
              <a:t>2/21/2024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4080" r:id="rId12"/>
    <p:sldLayoutId id="2147483686" r:id="rId13"/>
    <p:sldLayoutId id="2147483687" r:id="rId14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CCC Colour Logo jpeg Version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1406" y="142852"/>
            <a:ext cx="2294958" cy="64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857232"/>
            <a:ext cx="500034" cy="6000768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3943"/>
            <a:ext cx="199568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</p:sldLayoutIdLst>
  <p:transition>
    <p:pull/>
  </p:transition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g"/><Relationship Id="rId5" Type="http://schemas.openxmlformats.org/officeDocument/2006/relationships/hyperlink" Target="http://www.revenue.ie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b="1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03463" y="2068514"/>
            <a:ext cx="4610100" cy="2338387"/>
          </a:xfrm>
          <a:prstGeom prst="rect">
            <a:avLst/>
          </a:prstGeom>
        </p:spPr>
      </p:pic>
      <p:pic>
        <p:nvPicPr>
          <p:cNvPr id="7" name="test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682104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89" y="908720"/>
            <a:ext cx="3384376" cy="545132"/>
          </a:xfrm>
        </p:spPr>
        <p:txBody>
          <a:bodyPr>
            <a:noAutofit/>
          </a:bodyPr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OTHER DOCUMENTS</a:t>
            </a:r>
            <a:endParaRPr lang="en-I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71" y="1916832"/>
            <a:ext cx="3384376" cy="331236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Applicants who are in full time education or have family members who are over 17 and are in full time education require a letter confirming admission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Some applicants may need to upload their Irish Residence Permit card depending on their residency status.</a:t>
            </a:r>
          </a:p>
          <a:p>
            <a:endParaRPr lang="en-IE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315120"/>
            <a:ext cx="4537452" cy="5066208"/>
          </a:xfrm>
          <a:prstGeom prst="rect">
            <a:avLst/>
          </a:prstGeom>
        </p:spPr>
      </p:pic>
      <p:pic>
        <p:nvPicPr>
          <p:cNvPr id="3" name="Recorded Sound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5260" y="136714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4275694"/>
      </p:ext>
    </p:extLst>
  </p:cSld>
  <p:clrMapOvr>
    <a:masterClrMapping/>
  </p:clrMapOvr>
  <p:transition spd="slow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b="1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03463" y="2068514"/>
            <a:ext cx="4610100" cy="2338387"/>
          </a:xfrm>
          <a:prstGeom prst="rect">
            <a:avLst/>
          </a:prstGeom>
        </p:spPr>
      </p:pic>
      <p:pic>
        <p:nvPicPr>
          <p:cNvPr id="6" name="Recorded Soun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718567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476500" cy="1257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2952328" cy="3744416"/>
          </a:xfrm>
        </p:spPr>
        <p:txBody>
          <a:bodyPr>
            <a:noAutofit/>
          </a:bodyPr>
          <a:lstStyle/>
          <a:p>
            <a:pPr algn="r"/>
            <a:r>
              <a:rPr lang="en-IE" sz="4400" b="1" i="1" spc="-50" dirty="0">
                <a:latin typeface="Calibri" panose="020F0502020204030204" pitchFamily="34" charset="0"/>
                <a:cs typeface="Calibri" panose="020F0502020204030204" pitchFamily="34" charset="0"/>
              </a:rPr>
              <a:t>Main supporting documents required from Tenants: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63888" y="1124744"/>
            <a:ext cx="4896544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en-I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urrent payslips</a:t>
            </a:r>
            <a:endParaRPr lang="en-IE" sz="24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Social Welfare Receipts</a:t>
            </a: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Employment Detail Summary / Statement of Liability</a:t>
            </a: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Lease Agreement</a:t>
            </a: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Irish Residence Permit</a:t>
            </a:r>
          </a:p>
          <a:p>
            <a:pPr marL="571500" indent="-571500" algn="l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IE" sz="24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Letter from school / college</a:t>
            </a:r>
          </a:p>
          <a:p>
            <a:pPr algn="l"/>
            <a:endParaRPr lang="en-IE" sz="1200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IE" sz="2000" cap="none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I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es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64" y="1322739"/>
            <a:ext cx="3584736" cy="720080"/>
          </a:xfrm>
        </p:spPr>
        <p:txBody>
          <a:bodyPr/>
          <a:lstStyle/>
          <a:p>
            <a:r>
              <a:rPr lang="en-IE" b="1" i="1" spc="-50" dirty="0">
                <a:latin typeface="Calibri" panose="020F0502020204030204" pitchFamily="34" charset="0"/>
                <a:cs typeface="Calibri" panose="020F0502020204030204" pitchFamily="34" charset="0"/>
              </a:rPr>
              <a:t>PAYSLIPS &amp; SOCIAL WELFARE PAYMENTS</a:t>
            </a:r>
            <a:br>
              <a:rPr lang="en-IE" sz="5400" b="1" i="1" spc="-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6"/>
          <a:srcRect l="63115"/>
          <a:stretch/>
        </p:blipFill>
        <p:spPr>
          <a:xfrm>
            <a:off x="5004686" y="3986842"/>
            <a:ext cx="3581451" cy="2839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2476500" cy="1329308"/>
          </a:xfrm>
          <a:prstGeom prst="rect">
            <a:avLst/>
          </a:prstGeom>
        </p:spPr>
      </p:pic>
      <p:pic>
        <p:nvPicPr>
          <p:cNvPr id="3" name="Test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6" name="test 3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3999" y="32258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r="62632"/>
          <a:stretch/>
        </p:blipFill>
        <p:spPr>
          <a:xfrm>
            <a:off x="5104626" y="1241011"/>
            <a:ext cx="3381572" cy="2647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268" y="2564904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dirty="0"/>
              <a:t>Payslips can be uploaded in JPEG or PDF format</a:t>
            </a:r>
          </a:p>
          <a:p>
            <a:endParaRPr lang="en-I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dirty="0"/>
              <a:t>Social Welfare Payments</a:t>
            </a:r>
          </a:p>
          <a:p>
            <a:endParaRPr lang="en-I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dirty="0"/>
              <a:t>Proof of Child income</a:t>
            </a:r>
          </a:p>
          <a:p>
            <a:endParaRPr lang="en-I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dirty="0"/>
              <a:t>Mywelfare.ie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967926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910" y="1294138"/>
            <a:ext cx="3528392" cy="1054741"/>
          </a:xfrm>
        </p:spPr>
        <p:txBody>
          <a:bodyPr/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detail summary &amp; statement of Liability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04984" y="1700808"/>
            <a:ext cx="5111750" cy="45955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910" y="1988840"/>
            <a:ext cx="3528392" cy="259154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Employment history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Log into ‘My Account’ on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www.revenue.ie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5" name="Recorded 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12976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743840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85" y="620688"/>
            <a:ext cx="3528392" cy="1728192"/>
          </a:xfrm>
        </p:spPr>
        <p:txBody>
          <a:bodyPr/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detail summary &amp; statement of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700808"/>
            <a:ext cx="3632850" cy="266429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505" y="2564904"/>
            <a:ext cx="3528392" cy="394255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Click ‘Review your Tax’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Download your most recent Employment Detail Summary (Usually for the previous year) in pdf format.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447800"/>
            <a:ext cx="4680521" cy="3853408"/>
          </a:xfrm>
          <a:prstGeom prst="rect">
            <a:avLst/>
          </a:prstGeom>
        </p:spPr>
      </p:pic>
      <p:pic>
        <p:nvPicPr>
          <p:cNvPr id="7" name="Recorded Sound T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511536"/>
      </p:ext>
    </p:extLst>
  </p:cSld>
  <p:clrMapOvr>
    <a:masterClrMapping/>
  </p:clrMapOvr>
  <p:transition spd="slow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98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41" y="980728"/>
            <a:ext cx="3240360" cy="1495588"/>
          </a:xfrm>
        </p:spPr>
        <p:txBody>
          <a:bodyPr/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detail summary &amp; statement of Liability</a:t>
            </a:r>
            <a:endParaRPr lang="en-IE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223" y="1534271"/>
            <a:ext cx="3448050" cy="4486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5"/>
            <a:ext cx="2913471" cy="29337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Upload the previous year’s Employment Detail Summary. </a:t>
            </a:r>
            <a:r>
              <a:rPr lang="en-I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 for 2023, 2022 documentation required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Statement of Liability</a:t>
            </a: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3" name="Recorded 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1500864"/>
      </p:ext>
    </p:extLst>
  </p:cSld>
  <p:clrMapOvr>
    <a:masterClrMapping/>
  </p:clrMapOvr>
  <p:transition spd="slow" advTm="2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08" y="692696"/>
            <a:ext cx="3312368" cy="1080120"/>
          </a:xfrm>
        </p:spPr>
        <p:txBody>
          <a:bodyPr/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CHAPTER 4 SELF ASSESSMENT</a:t>
            </a:r>
            <a:endParaRPr lang="en-IE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296" y="2420888"/>
            <a:ext cx="3108608" cy="4691239"/>
          </a:xfrm>
        </p:spPr>
        <p:txBody>
          <a:bodyPr>
            <a:noAutofit/>
          </a:bodyPr>
          <a:lstStyle/>
          <a:p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For applicants who are self employed, HAP require your End of Year Self Assessment or Chapter 4</a:t>
            </a:r>
          </a:p>
          <a:p>
            <a:endParaRPr lang="en-IE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4" y="1602360"/>
            <a:ext cx="4219346" cy="4988471"/>
          </a:xfrm>
          <a:prstGeom prst="rect">
            <a:avLst/>
          </a:prstGeom>
        </p:spPr>
      </p:pic>
      <p:pic>
        <p:nvPicPr>
          <p:cNvPr id="5" name="Recorded 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259553"/>
      </p:ext>
    </p:extLst>
  </p:cSld>
  <p:clrMapOvr>
    <a:masterClrMapping/>
  </p:clrMapOvr>
  <p:transition spd="slow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2987089" cy="545132"/>
          </a:xfrm>
        </p:spPr>
        <p:txBody>
          <a:bodyPr>
            <a:noAutofit/>
          </a:bodyPr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BANK STATEMENT</a:t>
            </a:r>
            <a:endParaRPr lang="en-I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370181" cy="490800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For all other income you can upload your bank statement.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This would be for any other income such as maintenance, private pension, etc. </a:t>
            </a:r>
            <a:endParaRPr lang="en-IE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29308"/>
            <a:ext cx="4248472" cy="4980012"/>
          </a:xfrm>
          <a:prstGeom prst="rect">
            <a:avLst/>
          </a:prstGeom>
        </p:spPr>
      </p:pic>
      <p:pic>
        <p:nvPicPr>
          <p:cNvPr id="3" name="Recorded 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12976"/>
            <a:ext cx="406400" cy="40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1029054"/>
      </p:ext>
    </p:extLst>
  </p:cSld>
  <p:clrMapOvr>
    <a:masterClrMapping/>
  </p:clrMapOvr>
  <p:transition spd="slow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83" y="1075462"/>
            <a:ext cx="2987089" cy="1057393"/>
          </a:xfrm>
        </p:spPr>
        <p:txBody>
          <a:bodyPr>
            <a:noAutofit/>
          </a:bodyPr>
          <a:lstStyle/>
          <a:p>
            <a:r>
              <a:rPr lang="en-IE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LEASE AGREEMENT</a:t>
            </a:r>
            <a:endParaRPr lang="en-I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56" y="2420888"/>
            <a:ext cx="3255415" cy="490800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Each Applicant must upload the lease agreement for the property you wish to apply for a HAP payment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Tenant and Landlords name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232246" cy="132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48029"/>
            <a:ext cx="4032448" cy="4916512"/>
          </a:xfrm>
          <a:prstGeom prst="rect">
            <a:avLst/>
          </a:prstGeom>
        </p:spPr>
      </p:pic>
      <p:pic>
        <p:nvPicPr>
          <p:cNvPr id="5" name="Recorded Sound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0032" y="701216"/>
            <a:ext cx="406400" cy="40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70692"/>
      </p:ext>
    </p:extLst>
  </p:cSld>
  <p:clrMapOvr>
    <a:masterClrMapping/>
  </p:clrMapOvr>
  <p:transition spd="slow" advTm="2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merick PowerPoint" ma:contentTypeID="0x010100DEFFC5202677D240AAC1A18AB658BD30010034959ED4C86FBD489771EB3CC5B6029D" ma:contentTypeVersion="14" ma:contentTypeDescription="" ma:contentTypeScope="" ma:versionID="c2c22df95e7bcd9a181e07df51ac1754">
  <xsd:schema xmlns:xsd="http://www.w3.org/2001/XMLSchema" xmlns:xs="http://www.w3.org/2001/XMLSchema" xmlns:p="http://schemas.microsoft.com/office/2006/metadata/properties" xmlns:ns2="8efb52a8-86af-420a-b243-9a528fe3c2b8" targetNamespace="http://schemas.microsoft.com/office/2006/metadata/properties" ma:root="true" ma:fieldsID="669eedab6b524e8367e9996e74f2c576" ns2:_="">
    <xsd:import namespace="8efb52a8-86af-420a-b243-9a528fe3c2b8"/>
    <xsd:element name="properties">
      <xsd:complexType>
        <xsd:sequence>
          <xsd:element name="documentManagement">
            <xsd:complexType>
              <xsd:all>
                <xsd:element ref="ns2:Pilot_PII"/>
                <xsd:element ref="ns2:Pilot_CustomTrigger" minOccurs="0"/>
                <xsd:element ref="ns2:Pilot_LibraryMetadata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52a8-86af-420a-b243-9a528fe3c2b8" elementFormDefault="qualified">
    <xsd:import namespace="http://schemas.microsoft.com/office/2006/documentManagement/types"/>
    <xsd:import namespace="http://schemas.microsoft.com/office/infopath/2007/PartnerControls"/>
    <xsd:element name="Pilot_PII" ma:index="8" ma:displayName="Contains Personal Data" ma:format="Dropdown" ma:internalName="Pilot_PII" ma:readOnly="false">
      <xsd:simpleType>
        <xsd:restriction base="dms:Choice">
          <xsd:enumeration value="No"/>
          <xsd:enumeration value="Yes"/>
        </xsd:restriction>
      </xsd:simpleType>
    </xsd:element>
    <xsd:element name="Pilot_CustomTrigger" ma:index="9" nillable="true" ma:displayName="Custom Trigger" ma:default="0" ma:internalName="Pilot_CustomTrigger">
      <xsd:simpleType>
        <xsd:restriction base="dms:Boolean"/>
      </xsd:simpleType>
    </xsd:element>
    <xsd:element name="Pilot_LibraryMetadataID" ma:index="10" nillable="true" ma:displayName="Library Metadata ID" ma:internalName="Pilot_LibraryMetadata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e733a04-0821-4e76-9ae2-fc1dcfab5bc4" ContentTypeId="0x010100DEFFC5202677D240AAC1A18AB658BD3001" PreviousValue="false"/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>
  <documentManagement>
    <Pilot_PII xmlns="8efb52a8-86af-420a-b243-9a528fe3c2b8">Yes</Pilot_PII>
    <Pilot_CustomTrigger xmlns="8efb52a8-86af-420a-b243-9a528fe3c2b8">false</Pilot_CustomTrigger>
    <Pilot_LibraryMetadataID xmlns="8efb52a8-86af-420a-b243-9a528fe3c2b8" xsi:nil="true"/>
  </documentManagement>
</p:properties>
</file>

<file path=customXml/itemProps1.xml><?xml version="1.0" encoding="utf-8"?>
<ds:datastoreItem xmlns:ds="http://schemas.openxmlformats.org/officeDocument/2006/customXml" ds:itemID="{252E9C69-09C4-43EF-AB6A-9EC638A19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6F692-A892-429D-9CA7-B7049F5F6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b52a8-86af-420a-b243-9a528fe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27093B-BC49-45D6-BC01-9E7E3B8C6C7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1D0A0C9-D638-46DD-90C0-110554B5938E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29ECBC48-07CD-45ED-B123-AA97D09252F3}">
  <ds:schemaRefs>
    <ds:schemaRef ds:uri="http://purl.org/dc/terms/"/>
    <ds:schemaRef ds:uri="http://schemas.microsoft.com/office/2006/documentManagement/types"/>
    <ds:schemaRef ds:uri="http://purl.org/dc/dcmitype/"/>
    <ds:schemaRef ds:uri="8efb52a8-86af-420a-b243-9a528fe3c2b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267</Words>
  <Application>Microsoft Office PowerPoint</Application>
  <PresentationFormat>On-screen Show (4:3)</PresentationFormat>
  <Paragraphs>47</Paragraphs>
  <Slides>11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Custom Design</vt:lpstr>
      <vt:lpstr>1_Office Theme</vt:lpstr>
      <vt:lpstr>HAP SSC</vt:lpstr>
      <vt:lpstr>Main supporting documents required from Tenants:</vt:lpstr>
      <vt:lpstr>PAYSLIPS &amp; SOCIAL WELFARE PAYMENTS  </vt:lpstr>
      <vt:lpstr>Employment detail summary &amp; statement of Liability</vt:lpstr>
      <vt:lpstr>Employment detail summary &amp; statement of Liability</vt:lpstr>
      <vt:lpstr>Employment detail summary &amp; statement of Liability</vt:lpstr>
      <vt:lpstr>CHAPTER 4 SELF ASSESSMENT</vt:lpstr>
      <vt:lpstr>BANK STATEMENT</vt:lpstr>
      <vt:lpstr>LEASE AGREEMENT</vt:lpstr>
      <vt:lpstr>OTHER DOCUMENTS</vt:lpstr>
      <vt:lpstr>HAP SSC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ckirby</dc:creator>
  <cp:lastModifiedBy>Helen Denning</cp:lastModifiedBy>
  <cp:revision>174</cp:revision>
  <dcterms:created xsi:type="dcterms:W3CDTF">2014-05-12T15:54:08Z</dcterms:created>
  <dcterms:modified xsi:type="dcterms:W3CDTF">2024-02-21T11:05:28Z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0x010100DEFFC5202677D240AAC1A18AB658BD30010034959ED4C86FBD489771EB3CC5B6029D</vt:lpwstr>
  </property>
  <property fmtid="{D5CDD505-2E9C-101B-9397-08002B2CF9AE}" pid="3" name="Order">
    <vt:r8>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AdHocReviewCycleID">
    <vt:i4>1028586626</vt:i4>
  </property>
  <property fmtid="{D5CDD505-2E9C-101B-9397-08002B2CF9AE}" pid="10" name="_NewReviewCycle">
    <vt:lpwstr/>
  </property>
  <property fmtid="{D5CDD505-2E9C-101B-9397-08002B2CF9AE}" pid="11" name="_EmailSubject">
    <vt:lpwstr/>
  </property>
  <property fmtid="{D5CDD505-2E9C-101B-9397-08002B2CF9AE}" pid="12" name="_AuthorEmail">
    <vt:lpwstr>jean.ogrady@limerick.ie</vt:lpwstr>
  </property>
  <property fmtid="{D5CDD505-2E9C-101B-9397-08002B2CF9AE}" pid="13" name="_AuthorEmailDisplayName">
    <vt:lpwstr>O'Grady, Jean</vt:lpwstr>
  </property>
</Properties>
</file>