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6"/>
    <p:sldMasterId id="2147484148" r:id="rId7"/>
  </p:sldMasterIdLst>
  <p:notesMasterIdLst>
    <p:notesMasterId r:id="rId27"/>
  </p:notesMasterIdLst>
  <p:sldIdLst>
    <p:sldId id="294" r:id="rId8"/>
    <p:sldId id="277" r:id="rId9"/>
    <p:sldId id="299" r:id="rId10"/>
    <p:sldId id="297" r:id="rId11"/>
    <p:sldId id="298" r:id="rId12"/>
    <p:sldId id="296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3" r:id="rId24"/>
    <p:sldId id="311" r:id="rId25"/>
    <p:sldId id="312" r:id="rId26"/>
  </p:sldIdLst>
  <p:sldSz cx="9144000" cy="6858000" type="screen4x3"/>
  <p:notesSz cx="6858000" cy="9144000"/>
  <p:defaultTextStyle>
    <a:defPPr>
      <a:defRPr lang="ga-I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BC40"/>
    <a:srgbClr val="0E6C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E77056-687B-17C5-740C-06C29C6B7CF0}" v="12" dt="2023-05-17T10:06:29.4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ga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6B8F5-5B1A-4067-B20B-C01F26DDF11B}" type="datetimeFigureOut">
              <a:rPr lang="ga-IE" smtClean="0"/>
              <a:pPr/>
              <a:t>21/02/2024</a:t>
            </a:fld>
            <a:endParaRPr lang="ga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ga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ga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ga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DDCB1-EEAB-474B-AC6A-97C3C03A419A}" type="slidenum">
              <a:rPr lang="ga-IE" smtClean="0"/>
              <a:pPr/>
              <a:t>‹#›</a:t>
            </a:fld>
            <a:endParaRPr lang="ga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DDCB1-EEAB-474B-AC6A-97C3C03A419A}" type="slidenum">
              <a:rPr lang="ga-IE" smtClean="0"/>
              <a:pPr/>
              <a:t>2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1294609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DDCB1-EEAB-474B-AC6A-97C3C03A419A}" type="slidenum">
              <a:rPr lang="ga-IE" smtClean="0"/>
              <a:pPr/>
              <a:t>8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979918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DDCB1-EEAB-474B-AC6A-97C3C03A419A}" type="slidenum">
              <a:rPr lang="ga-IE" smtClean="0"/>
              <a:pPr/>
              <a:t>16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785265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BC48-1EE6-4971-9379-6B9B6B89097B}" type="datetimeFigureOut">
              <a:rPr lang="en-US" smtClean="0"/>
              <a:pPr/>
              <a:t>2/21/2024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CA881-ABDD-4A89-B430-66D1310F2DC5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BC48-1EE6-4971-9379-6B9B6B89097B}" type="datetimeFigureOut">
              <a:rPr lang="en-US" smtClean="0"/>
              <a:pPr/>
              <a:t>2/21/2024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CA881-ABDD-4A89-B430-66D1310F2DC5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BC48-1EE6-4971-9379-6B9B6B89097B}" type="datetimeFigureOut">
              <a:rPr lang="en-US" smtClean="0"/>
              <a:pPr/>
              <a:t>2/21/2024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CA881-ABDD-4A89-B430-66D1310F2DC5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9E700-EF95-463F-B75A-2CDEC15C5A37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3DC44-9B8C-4F8E-A652-C6C19D96057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68149195"/>
      </p:ext>
    </p:extLst>
  </p:cSld>
  <p:clrMapOvr>
    <a:masterClrMapping/>
  </p:clrMapOvr>
  <p:transition spd="slow" advClick="0" advTm="5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4348" y="2285992"/>
            <a:ext cx="8286807" cy="4214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ga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ga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264E392-F758-4A10-9300-B5C80F630680}" type="datetime1">
              <a:rPr lang="ga-IE" smtClean="0"/>
              <a:t>21/02/2024</a:t>
            </a:fld>
            <a:endParaRPr lang="ga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ga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0CD756B-7AC3-4745-B24D-718CC89594D3}" type="slidenum">
              <a:rPr lang="ga-IE" smtClean="0"/>
              <a:pPr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4201955597"/>
      </p:ext>
    </p:extLst>
  </p:cSld>
  <p:clrMapOvr>
    <a:masterClrMapping/>
  </p:clrMapOvr>
  <p:transition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92867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ga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348" y="2285994"/>
            <a:ext cx="8229600" cy="38401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ga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F945E29-2E50-4B7D-A8B0-9876EC71FC5B}" type="datetime1">
              <a:rPr lang="ga-IE" smtClean="0"/>
              <a:t>21/02/2024</a:t>
            </a:fld>
            <a:endParaRPr lang="ga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ga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0CD756B-7AC3-4745-B24D-718CC89594D3}" type="slidenum">
              <a:rPr lang="ga-IE" smtClean="0"/>
              <a:pPr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049413620"/>
      </p:ext>
    </p:extLst>
  </p:cSld>
  <p:clrMapOvr>
    <a:masterClrMapping/>
  </p:clrMapOvr>
  <p:transition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ga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38DD495-DE7D-4865-8512-B961232A4716}" type="datetime1">
              <a:rPr lang="ga-IE" smtClean="0"/>
              <a:t>21/02/2024</a:t>
            </a:fld>
            <a:endParaRPr lang="ga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ga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0CD756B-7AC3-4745-B24D-718CC89594D3}" type="slidenum">
              <a:rPr lang="ga-IE" smtClean="0"/>
              <a:pPr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122188766"/>
      </p:ext>
    </p:extLst>
  </p:cSld>
  <p:clrMapOvr>
    <a:masterClrMapping/>
  </p:clrMapOvr>
  <p:transition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92867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ga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ga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ga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B228796-BDDB-477D-852F-31809980542C}" type="datetime1">
              <a:rPr lang="ga-IE" smtClean="0"/>
              <a:t>21/02/2024</a:t>
            </a:fld>
            <a:endParaRPr lang="ga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ga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0CD756B-7AC3-4745-B24D-718CC89594D3}" type="slidenum">
              <a:rPr lang="ga-IE" smtClean="0"/>
              <a:pPr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1250772533"/>
      </p:ext>
    </p:extLst>
  </p:cSld>
  <p:clrMapOvr>
    <a:masterClrMapping/>
  </p:clrMapOvr>
  <p:transition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92867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ga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ga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ga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54C4DE3-5BBB-4531-BB8E-C97B13407499}" type="datetime1">
              <a:rPr lang="ga-IE" smtClean="0"/>
              <a:t>21/02/2024</a:t>
            </a:fld>
            <a:endParaRPr lang="ga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ga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0CD756B-7AC3-4745-B24D-718CC89594D3}" type="slidenum">
              <a:rPr lang="ga-IE" smtClean="0"/>
              <a:pPr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1877207295"/>
      </p:ext>
    </p:extLst>
  </p:cSld>
  <p:clrMapOvr>
    <a:masterClrMapping/>
  </p:clrMapOvr>
  <p:transition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BC48-1EE6-4971-9379-6B9B6B89097B}" type="datetimeFigureOut">
              <a:rPr lang="en-US" smtClean="0"/>
              <a:pPr/>
              <a:t>2/21/2024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CA881-ABDD-4A89-B430-66D1310F2DC5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92867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ga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3250C10-9733-4526-BF2D-E93F491643CB}" type="datetime1">
              <a:rPr lang="ga-IE" smtClean="0"/>
              <a:t>21/02/2024</a:t>
            </a:fld>
            <a:endParaRPr lang="ga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ga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0CD756B-7AC3-4745-B24D-718CC89594D3}" type="slidenum">
              <a:rPr lang="ga-IE" smtClean="0"/>
              <a:pPr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872670681"/>
      </p:ext>
    </p:extLst>
  </p:cSld>
  <p:clrMapOvr>
    <a:masterClrMapping/>
  </p:clrMapOvr>
  <p:transition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32132"/>
      </p:ext>
    </p:extLst>
  </p:cSld>
  <p:clrMapOvr>
    <a:masterClrMapping/>
  </p:clrMapOvr>
  <p:transition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92867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51860285"/>
      </p:ext>
    </p:extLst>
  </p:cSld>
  <p:clrMapOvr>
    <a:masterClrMapping/>
  </p:clrMapOvr>
  <p:transition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92867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4349" y="2285992"/>
            <a:ext cx="8286807" cy="421484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41730577"/>
      </p:ext>
    </p:extLst>
  </p:cSld>
  <p:clrMapOvr>
    <a:masterClrMapping/>
  </p:clrMapOvr>
  <p:transition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ga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ga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58D65EB-009E-450E-82A2-C99BF4983940}" type="datetime1">
              <a:rPr lang="ga-IE" smtClean="0"/>
              <a:t>21/02/2024</a:t>
            </a:fld>
            <a:endParaRPr lang="ga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ga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0CD756B-7AC3-4745-B24D-718CC89594D3}" type="slidenum">
              <a:rPr lang="ga-IE" smtClean="0"/>
              <a:pPr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151748695"/>
      </p:ext>
    </p:extLst>
  </p:cSld>
  <p:clrMapOvr>
    <a:masterClrMapping/>
  </p:clrMapOvr>
  <p:transition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ga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ga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7ACCCDE3-6BE7-41B7-B069-D0A862D9F540}" type="datetime1">
              <a:rPr lang="ga-IE" smtClean="0"/>
              <a:t>21/02/2024</a:t>
            </a:fld>
            <a:endParaRPr lang="ga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ga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0CD756B-7AC3-4745-B24D-718CC89594D3}" type="slidenum">
              <a:rPr lang="ga-IE" smtClean="0"/>
              <a:pPr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276151274"/>
      </p:ext>
    </p:extLst>
  </p:cSld>
  <p:clrMapOvr>
    <a:masterClrMapping/>
  </p:clrMapOvr>
  <p:transition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92867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ga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4348" y="2285994"/>
            <a:ext cx="8229600" cy="384017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ga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2AFCC56-AA64-4C4A-B95E-2F62F01C41C4}" type="datetime1">
              <a:rPr lang="ga-IE" smtClean="0"/>
              <a:t>21/02/2024</a:t>
            </a:fld>
            <a:endParaRPr lang="ga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ga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0CD756B-7AC3-4745-B24D-718CC89594D3}" type="slidenum">
              <a:rPr lang="ga-IE" smtClean="0"/>
              <a:pPr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1435917871"/>
      </p:ext>
    </p:extLst>
  </p:cSld>
  <p:clrMapOvr>
    <a:masterClrMapping/>
  </p:clrMapOvr>
  <p:transition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ga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ga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A1E8C6AF-831B-4F70-B575-1AB2960BAE39}" type="datetime1">
              <a:rPr lang="ga-IE" smtClean="0"/>
              <a:t>21/02/2024</a:t>
            </a:fld>
            <a:endParaRPr lang="ga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ga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0CD756B-7AC3-4745-B24D-718CC89594D3}" type="slidenum">
              <a:rPr lang="ga-IE" smtClean="0"/>
              <a:pPr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162539526"/>
      </p:ext>
    </p:extLst>
  </p:cSld>
  <p:clrMapOvr>
    <a:masterClrMapping/>
  </p:clrMapOvr>
  <p:transition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-1"/>
            <a:ext cx="9144000" cy="1598508"/>
          </a:xfrm>
          <a:prstGeom prst="rect">
            <a:avLst/>
          </a:prstGeom>
          <a:solidFill>
            <a:srgbClr val="E8ED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27752"/>
            <a:ext cx="8229600" cy="1143000"/>
          </a:xfrm>
          <a:prstGeom prst="rect">
            <a:avLst/>
          </a:prstGeom>
        </p:spPr>
        <p:txBody>
          <a:bodyPr vert="horz" anchor="ctr"/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2137836"/>
            <a:ext cx="8229600" cy="3865033"/>
          </a:xfrm>
          <a:prstGeom prst="rect">
            <a:avLst/>
          </a:prstGeom>
        </p:spPr>
        <p:txBody>
          <a:bodyPr vert="horz"/>
          <a:lstStyle>
            <a:lvl1pPr marL="214313" indent="-214313">
              <a:buClrTx/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</a:defRPr>
            </a:lvl1pPr>
            <a:lvl2pPr marL="557213" indent="-214313"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</a:defRPr>
            </a:lvl2pPr>
            <a:lvl3pPr marL="900113" indent="-214313">
              <a:buClrTx/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</a:defRPr>
            </a:lvl4pPr>
            <a:lvl5pPr marL="1585913" indent="-214313">
              <a:buClrTx/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9A75CC-EE32-4C2F-A8AD-3C0EDD190B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503FAD1-6E04-4857-BF1E-29108DE4F5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511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BC48-1EE6-4971-9379-6B9B6B89097B}" type="datetimeFigureOut">
              <a:rPr lang="en-US" smtClean="0"/>
              <a:pPr/>
              <a:t>2/21/2024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CA881-ABDD-4A89-B430-66D1310F2DC5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BC48-1EE6-4971-9379-6B9B6B89097B}" type="datetimeFigureOut">
              <a:rPr lang="en-US" smtClean="0"/>
              <a:pPr/>
              <a:t>2/21/2024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CA881-ABDD-4A89-B430-66D1310F2DC5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BC48-1EE6-4971-9379-6B9B6B89097B}" type="datetimeFigureOut">
              <a:rPr lang="en-US" smtClean="0"/>
              <a:pPr/>
              <a:t>2/21/2024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CA881-ABDD-4A89-B430-66D1310F2DC5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BC48-1EE6-4971-9379-6B9B6B89097B}" type="datetimeFigureOut">
              <a:rPr lang="en-US" smtClean="0"/>
              <a:pPr/>
              <a:t>2/21/2024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CA881-ABDD-4A89-B430-66D1310F2DC5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BC48-1EE6-4971-9379-6B9B6B89097B}" type="datetimeFigureOut">
              <a:rPr lang="en-US" smtClean="0"/>
              <a:pPr/>
              <a:t>2/21/2024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CA881-ABDD-4A89-B430-66D1310F2DC5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BC48-1EE6-4971-9379-6B9B6B89097B}" type="datetimeFigureOut">
              <a:rPr lang="en-US" smtClean="0"/>
              <a:pPr/>
              <a:t>2/21/2024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CA881-ABDD-4A89-B430-66D1310F2DC5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BC48-1EE6-4971-9379-6B9B6B89097B}" type="datetimeFigureOut">
              <a:rPr lang="en-US" smtClean="0"/>
              <a:pPr/>
              <a:t>2/21/2024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CA881-ABDD-4A89-B430-66D1310F2DC5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EBC48-1EE6-4971-9379-6B9B6B89097B}" type="datetimeFigureOut">
              <a:rPr lang="en-US" smtClean="0"/>
              <a:pPr/>
              <a:t>2/21/2024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CA881-ABDD-4A89-B430-66D1310F2DC5}" type="slidenum">
              <a:rPr lang="en-IE" smtClean="0"/>
              <a:pPr/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4080" r:id="rId12"/>
    <p:sldLayoutId id="2147483686" r:id="rId13"/>
    <p:sldLayoutId id="2147483687" r:id="rId14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CCC Colour Logo jpeg Version.jp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71406" y="142852"/>
            <a:ext cx="2294958" cy="648001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857232"/>
            <a:ext cx="500034" cy="6000768"/>
          </a:xfrm>
          <a:prstGeom prst="rect">
            <a:avLst/>
          </a:prstGeom>
          <a:gradFill flip="none" rotWithShape="1">
            <a:gsLst>
              <a:gs pos="0">
                <a:srgbClr val="0E6C39"/>
              </a:gs>
              <a:gs pos="84000">
                <a:srgbClr val="8EBC40"/>
              </a:gs>
              <a:gs pos="100000">
                <a:srgbClr val="0E6C39">
                  <a:tint val="23500"/>
                  <a:satMod val="160000"/>
                </a:srgbClr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350" dirty="0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73943"/>
            <a:ext cx="1995684" cy="78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23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  <p:sldLayoutId id="2147484160" r:id="rId12"/>
    <p:sldLayoutId id="2147484161" r:id="rId13"/>
    <p:sldLayoutId id="2147484162" r:id="rId14"/>
  </p:sldLayoutIdLst>
  <p:transition>
    <p:pull/>
  </p:transition>
  <p:hf sldNum="0"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ga-I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4.m4a"/><Relationship Id="rId7" Type="http://schemas.openxmlformats.org/officeDocument/2006/relationships/image" Target="../media/image2.jp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6.xml"/><Relationship Id="rId4" Type="http://schemas.openxmlformats.org/officeDocument/2006/relationships/audio" Target="../media/media14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8.m4a"/><Relationship Id="rId7" Type="http://schemas.openxmlformats.org/officeDocument/2006/relationships/image" Target="../media/image2.jp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18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media" Target="../media/media21.m4a"/><Relationship Id="rId7" Type="http://schemas.openxmlformats.org/officeDocument/2006/relationships/image" Target="../media/image1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1.m4a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4a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16.xml"/><Relationship Id="rId4" Type="http://schemas.openxmlformats.org/officeDocument/2006/relationships/audio" Target="../media/media4.m4a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jpg"/><Relationship Id="rId5" Type="http://schemas.openxmlformats.org/officeDocument/2006/relationships/hyperlink" Target="mailto:automailer@rtb.ie" TargetMode="Externa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1.m4a"/><Relationship Id="rId7" Type="http://schemas.openxmlformats.org/officeDocument/2006/relationships/image" Target="../media/image2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6.xml"/><Relationship Id="rId4" Type="http://schemas.openxmlformats.org/officeDocument/2006/relationships/audio" Target="../media/media11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E" sz="7300" b="1" i="1" spc="-50" dirty="0">
                <a:latin typeface="Calibri" panose="020F0502020204030204" pitchFamily="34" charset="0"/>
                <a:cs typeface="Calibri" panose="020F0502020204030204" pitchFamily="34" charset="0"/>
              </a:rPr>
              <a:t>HAP SSC</a:t>
            </a:r>
            <a:endParaRPr lang="en-IE" sz="7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IE" sz="2800" spc="-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Documents for Landlords</a:t>
            </a:r>
            <a:endParaRPr lang="en-IE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304231" y="1423376"/>
            <a:ext cx="4608563" cy="2339732"/>
          </a:xfrm>
          <a:prstGeom prst="rect">
            <a:avLst/>
          </a:prstGeom>
        </p:spPr>
      </p:pic>
      <p:pic>
        <p:nvPicPr>
          <p:cNvPr id="6" name="Recorded Sound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082" y="84082"/>
            <a:ext cx="2974427" cy="7252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81600884"/>
      </p:ext>
    </p:extLst>
  </p:cSld>
  <p:clrMapOvr>
    <a:masterClrMapping/>
  </p:clrMapOvr>
  <p:transition spd="slow" advClick="0" advTm="1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E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Insurance Policy</a:t>
            </a:r>
            <a:endParaRPr lang="en-IE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621802" y="1739232"/>
            <a:ext cx="3847190" cy="49085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E" sz="1800" dirty="0">
                <a:latin typeface="Calibri" panose="020F0502020204030204" pitchFamily="34" charset="0"/>
                <a:cs typeface="Calibri" panose="020F0502020204030204" pitchFamily="34" charset="0"/>
              </a:rPr>
              <a:t>Some common reasons for this document been returned are:</a:t>
            </a:r>
          </a:p>
          <a:p>
            <a:r>
              <a:rPr lang="en-IE" sz="1600" dirty="0">
                <a:latin typeface="Calibri" panose="020F0502020204030204" pitchFamily="34" charset="0"/>
                <a:cs typeface="Calibri" panose="020F0502020204030204" pitchFamily="34" charset="0"/>
              </a:rPr>
              <a:t>The insurance policy is not current, the document is for an older policy or a policy which hasn’t started yet</a:t>
            </a:r>
          </a:p>
          <a:p>
            <a:r>
              <a:rPr lang="en-IE" sz="1600" dirty="0">
                <a:latin typeface="Calibri" panose="020F0502020204030204" pitchFamily="34" charset="0"/>
                <a:cs typeface="Calibri" panose="020F0502020204030204" pitchFamily="34" charset="0"/>
              </a:rPr>
              <a:t>The address on the document does not match the address provided on the application form</a:t>
            </a:r>
          </a:p>
          <a:p>
            <a:r>
              <a:rPr lang="en-IE" sz="1600" dirty="0">
                <a:latin typeface="Calibri" panose="020F0502020204030204" pitchFamily="34" charset="0"/>
                <a:cs typeface="Calibri" panose="020F0502020204030204" pitchFamily="34" charset="0"/>
              </a:rPr>
              <a:t>The policy is not in the Landlord’s name or the name on the policy does not match the name on the application form</a:t>
            </a:r>
          </a:p>
          <a:p>
            <a:r>
              <a:rPr lang="en-IE" sz="1600" dirty="0">
                <a:latin typeface="Calibri" panose="020F0502020204030204" pitchFamily="34" charset="0"/>
                <a:cs typeface="Calibri" panose="020F0502020204030204" pitchFamily="34" charset="0"/>
              </a:rPr>
              <a:t>A renewal notice is provided without a receipt matching the policy number or items above</a:t>
            </a:r>
          </a:p>
          <a:p>
            <a:r>
              <a:rPr lang="en-IE" sz="1600" dirty="0">
                <a:latin typeface="Calibri" panose="020F0502020204030204" pitchFamily="34" charset="0"/>
                <a:cs typeface="Calibri" panose="020F0502020204030204" pitchFamily="34" charset="0"/>
              </a:rPr>
              <a:t>A brokers letter will not be accepted</a:t>
            </a:r>
            <a:endParaRPr lang="en-IE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278" y="1591408"/>
            <a:ext cx="4097193" cy="4809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0"/>
            <a:ext cx="2232246" cy="1329308"/>
          </a:xfrm>
          <a:prstGeom prst="rect">
            <a:avLst/>
          </a:prstGeom>
        </p:spPr>
      </p:pic>
      <p:pic>
        <p:nvPicPr>
          <p:cNvPr id="3" name="Recorded Sound L10 Dem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082" y="84082"/>
            <a:ext cx="2974427" cy="7252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170692"/>
      </p:ext>
    </p:extLst>
  </p:cSld>
  <p:clrMapOvr>
    <a:masterClrMapping/>
  </p:clrMapOvr>
  <p:transition spd="slow" advTm="4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E" sz="2800" b="1">
                <a:latin typeface="Calibri" panose="020F0502020204030204" pitchFamily="34" charset="0"/>
                <a:cs typeface="Calibri" panose="020F0502020204030204" pitchFamily="34" charset="0"/>
              </a:rPr>
              <a:t>Local Property Tax</a:t>
            </a:r>
            <a:endParaRPr lang="en-IE" sz="280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714348" y="1635971"/>
            <a:ext cx="3615532" cy="50788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IE" sz="1600" dirty="0">
                <a:latin typeface="Calibri" panose="020F0502020204030204" pitchFamily="34" charset="0"/>
                <a:cs typeface="Calibri" panose="020F0502020204030204" pitchFamily="34" charset="0"/>
              </a:rPr>
              <a:t>The Landlord must provide proof that they have paid their Local Property Tax from the LPT Website. The document must show the following:</a:t>
            </a:r>
          </a:p>
          <a:p>
            <a:r>
              <a:rPr lang="en-IE" sz="1600" dirty="0">
                <a:latin typeface="Calibri" panose="020F0502020204030204" pitchFamily="34" charset="0"/>
                <a:cs typeface="Calibri" panose="020F0502020204030204" pitchFamily="34" charset="0"/>
              </a:rPr>
              <a:t>Landlord’s name – which must match the application form</a:t>
            </a:r>
          </a:p>
          <a:p>
            <a:r>
              <a:rPr lang="en-IE" sz="1600" dirty="0">
                <a:latin typeface="Calibri" panose="020F0502020204030204" pitchFamily="34" charset="0"/>
                <a:cs typeface="Calibri" panose="020F0502020204030204" pitchFamily="34" charset="0"/>
              </a:rPr>
              <a:t>Property address – which must match the property address given on the application form</a:t>
            </a:r>
          </a:p>
          <a:p>
            <a:r>
              <a:rPr lang="en-IE" sz="1600" dirty="0">
                <a:latin typeface="Calibri" panose="020F0502020204030204" pitchFamily="34" charset="0"/>
                <a:cs typeface="Calibri" panose="020F0502020204030204" pitchFamily="34" charset="0"/>
              </a:rPr>
              <a:t>Be dated within the current year and show payment history</a:t>
            </a:r>
          </a:p>
          <a:p>
            <a:r>
              <a:rPr lang="en-IE" sz="1600" dirty="0">
                <a:latin typeface="Calibri" panose="020F0502020204030204" pitchFamily="34" charset="0"/>
                <a:cs typeface="Calibri" panose="020F0502020204030204" pitchFamily="34" charset="0"/>
              </a:rPr>
              <a:t>If the property is an apartment, the apartment number must be included</a:t>
            </a:r>
          </a:p>
          <a:p>
            <a:r>
              <a:rPr lang="en-IE" sz="1600" dirty="0">
                <a:latin typeface="Calibri" panose="020F0502020204030204" pitchFamily="34" charset="0"/>
                <a:cs typeface="Calibri" panose="020F0502020204030204" pitchFamily="34" charset="0"/>
              </a:rPr>
              <a:t>If the property is jointly owned, you need to send a letter from the joint owner(s) authorising the HAP payment to be made to one owner</a:t>
            </a:r>
            <a:endParaRPr lang="en-IE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670" y="1602962"/>
            <a:ext cx="4392488" cy="50520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0"/>
            <a:ext cx="2232246" cy="1329308"/>
          </a:xfrm>
          <a:prstGeom prst="rect">
            <a:avLst/>
          </a:prstGeom>
        </p:spPr>
      </p:pic>
      <p:pic>
        <p:nvPicPr>
          <p:cNvPr id="3" name="Recorded Sound L11 Dem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28584" y="0"/>
            <a:ext cx="487363" cy="487363"/>
          </a:xfrm>
          <a:prstGeom prst="rect">
            <a:avLst/>
          </a:prstGeom>
        </p:spPr>
      </p:pic>
      <p:pic>
        <p:nvPicPr>
          <p:cNvPr id="5" name="TR1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082" y="84082"/>
            <a:ext cx="2974427" cy="7252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04275694"/>
      </p:ext>
    </p:extLst>
  </p:cSld>
  <p:clrMapOvr>
    <a:masterClrMapping/>
  </p:clrMapOvr>
  <p:transition spd="slow" advTm="4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21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25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E" sz="2800" b="1">
                <a:latin typeface="Calibri" panose="020F0502020204030204" pitchFamily="34" charset="0"/>
                <a:cs typeface="Calibri" panose="020F0502020204030204" pitchFamily="34" charset="0"/>
              </a:rPr>
              <a:t>Local Property Tax</a:t>
            </a:r>
            <a:endParaRPr lang="en-IE" sz="280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597409" y="1500170"/>
            <a:ext cx="3816350" cy="49085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1600" dirty="0">
                <a:latin typeface="Calibri" panose="020F0502020204030204" pitchFamily="34" charset="0"/>
                <a:cs typeface="Calibri" panose="020F0502020204030204" pitchFamily="34" charset="0"/>
              </a:rPr>
              <a:t>Some common reasons for this document been returned are:</a:t>
            </a:r>
          </a:p>
          <a:p>
            <a:r>
              <a:rPr lang="en-IE" sz="1600" dirty="0">
                <a:latin typeface="Calibri" panose="020F0502020204030204" pitchFamily="34" charset="0"/>
                <a:cs typeface="Calibri" panose="020F0502020204030204" pitchFamily="34" charset="0"/>
              </a:rPr>
              <a:t>The document is out of date, it must show evidence of payment of the Local Property Tax for the property for the current year</a:t>
            </a:r>
          </a:p>
          <a:p>
            <a:r>
              <a:rPr lang="en-IE" sz="1600" dirty="0">
                <a:latin typeface="Calibri" panose="020F0502020204030204" pitchFamily="34" charset="0"/>
                <a:cs typeface="Calibri" panose="020F0502020204030204" pitchFamily="34" charset="0"/>
              </a:rPr>
              <a:t>The Local Property Tax has not been paid or not set up for payment e.g. SEPA Direct Debit, deduction at source for the current year</a:t>
            </a:r>
          </a:p>
          <a:p>
            <a:r>
              <a:rPr lang="en-IE" sz="1600" dirty="0">
                <a:latin typeface="Calibri" panose="020F0502020204030204" pitchFamily="34" charset="0"/>
                <a:cs typeface="Calibri" panose="020F0502020204030204" pitchFamily="34" charset="0"/>
              </a:rPr>
              <a:t>The landlord’s name is not on the document or does not match the name given on the HAP application form</a:t>
            </a:r>
          </a:p>
          <a:p>
            <a:r>
              <a:rPr lang="en-IE" sz="1600" dirty="0">
                <a:latin typeface="Calibri" panose="020F0502020204030204" pitchFamily="34" charset="0"/>
                <a:cs typeface="Calibri" panose="020F0502020204030204" pitchFamily="34" charset="0"/>
              </a:rPr>
              <a:t>The property is a flat or apartment and the Local Property Tax has been paid for the whole building. Apartments and flats must be declared individually to Revenue</a:t>
            </a:r>
            <a:endParaRPr lang="en-IE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092" y="1553702"/>
            <a:ext cx="4197388" cy="48276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0"/>
            <a:ext cx="2232246" cy="1329308"/>
          </a:xfrm>
          <a:prstGeom prst="rect">
            <a:avLst/>
          </a:prstGeom>
        </p:spPr>
      </p:pic>
      <p:pic>
        <p:nvPicPr>
          <p:cNvPr id="3" name="Recorded Sound L12 Dem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082" y="84082"/>
            <a:ext cx="2974427" cy="7252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08774168"/>
      </p:ext>
    </p:extLst>
  </p:cSld>
  <p:clrMapOvr>
    <a:masterClrMapping/>
  </p:clrMapOvr>
  <p:transition spd="slow" advTm="4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088" y="1440350"/>
            <a:ext cx="8229600" cy="1143000"/>
          </a:xfrm>
        </p:spPr>
        <p:txBody>
          <a:bodyPr/>
          <a:lstStyle/>
          <a:p>
            <a:pPr algn="ctr"/>
            <a:r>
              <a:rPr lang="en-IE" sz="1600" dirty="0">
                <a:latin typeface="Calibri" panose="020F0502020204030204" pitchFamily="34" charset="0"/>
                <a:cs typeface="Calibri" panose="020F0502020204030204" pitchFamily="34" charset="0"/>
              </a:rPr>
              <a:t>The way to provide proof of current Local Property Tax payment is to give two screenshots from the Local Property Tax section of Revenue’s website:</a:t>
            </a:r>
            <a:br>
              <a:rPr lang="en-IE" sz="1600" dirty="0"/>
            </a:br>
            <a:r>
              <a:rPr lang="en-IE" sz="2400" b="1" dirty="0">
                <a:latin typeface="Calibri" panose="020F0502020204030204" pitchFamily="34" charset="0"/>
                <a:cs typeface="Calibri" panose="020F0502020204030204" pitchFamily="34" charset="0"/>
              </a:rPr>
              <a:t>https://lpt.revenue.ie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45123" y="3428206"/>
            <a:ext cx="3956539" cy="2046404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646613" y="3184525"/>
            <a:ext cx="4038600" cy="24166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0"/>
            <a:ext cx="2232246" cy="1329308"/>
          </a:xfrm>
          <a:prstGeom prst="rect">
            <a:avLst/>
          </a:prstGeom>
        </p:spPr>
      </p:pic>
      <p:pic>
        <p:nvPicPr>
          <p:cNvPr id="4" name="Recorded Sound  L13 Dem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082" y="84082"/>
            <a:ext cx="2974427" cy="7252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01534112"/>
      </p:ext>
    </p:extLst>
  </p:cSld>
  <p:clrMapOvr>
    <a:masterClrMapping/>
  </p:clrMapOvr>
  <p:transition spd="slow" advTm="1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006" y="1205706"/>
            <a:ext cx="5486400" cy="566738"/>
          </a:xfrm>
        </p:spPr>
        <p:txBody>
          <a:bodyPr>
            <a:noAutofit/>
          </a:bodyPr>
          <a:lstStyle/>
          <a:p>
            <a:r>
              <a:rPr lang="en-IE" sz="2800" b="1">
                <a:latin typeface="Calibri" panose="020F0502020204030204" pitchFamily="34" charset="0"/>
                <a:cs typeface="Calibri" panose="020F0502020204030204" pitchFamily="34" charset="0"/>
              </a:rPr>
              <a:t>Mortgage Statement</a:t>
            </a:r>
            <a:endParaRPr lang="en-IE" sz="280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9095" y="2076052"/>
            <a:ext cx="3105027" cy="4210447"/>
          </a:xfrm>
        </p:spPr>
        <p:txBody>
          <a:bodyPr>
            <a:normAutofit fontScale="85000" lnSpcReduction="10000"/>
          </a:bodyPr>
          <a:lstStyle/>
          <a:p>
            <a:r>
              <a:rPr lang="en-IE" sz="2000" dirty="0">
                <a:latin typeface="Calibri" panose="020F0502020204030204" pitchFamily="34" charset="0"/>
                <a:cs typeface="Calibri" panose="020F0502020204030204" pitchFamily="34" charset="0"/>
              </a:rPr>
              <a:t>The Landlord can provide a copy of a current mortgage statement for the property. The document must show the following: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>
                <a:latin typeface="Calibri" panose="020F0502020204030204" pitchFamily="34" charset="0"/>
                <a:cs typeface="Calibri" panose="020F0502020204030204" pitchFamily="34" charset="0"/>
              </a:rPr>
              <a:t>Landlord’s name – which must match the application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>
                <a:latin typeface="Calibri" panose="020F0502020204030204" pitchFamily="34" charset="0"/>
                <a:cs typeface="Calibri" panose="020F0502020204030204" pitchFamily="34" charset="0"/>
              </a:rPr>
              <a:t>Property address – which must match the property address given on the application 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>
                <a:latin typeface="Calibri" panose="020F0502020204030204" pitchFamily="34" charset="0"/>
                <a:cs typeface="Calibri" panose="020F0502020204030204" pitchFamily="34" charset="0"/>
              </a:rPr>
              <a:t>Dated within the last 12 months i.e. last annual mortgage statement received </a:t>
            </a:r>
            <a:endParaRPr lang="en-IE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4888" y="1935374"/>
            <a:ext cx="3721076" cy="4351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43" y="0"/>
            <a:ext cx="2232246" cy="1329308"/>
          </a:xfrm>
          <a:prstGeom prst="rect">
            <a:avLst/>
          </a:prstGeom>
        </p:spPr>
      </p:pic>
      <p:pic>
        <p:nvPicPr>
          <p:cNvPr id="5" name="Recorded Sound L14 Dem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84568" y="-30871"/>
            <a:ext cx="487363" cy="487363"/>
          </a:xfrm>
          <a:prstGeom prst="rect">
            <a:avLst/>
          </a:prstGeom>
        </p:spPr>
      </p:pic>
      <p:pic>
        <p:nvPicPr>
          <p:cNvPr id="7" name="TR1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082" y="84082"/>
            <a:ext cx="2974427" cy="7252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9216295"/>
      </p:ext>
    </p:extLst>
  </p:cSld>
  <p:clrMapOvr>
    <a:masterClrMapping/>
  </p:clrMapOvr>
  <p:transition spd="slow" advTm="2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0211" y="1150503"/>
            <a:ext cx="5486400" cy="566738"/>
          </a:xfrm>
        </p:spPr>
        <p:txBody>
          <a:bodyPr>
            <a:noAutofit/>
          </a:bodyPr>
          <a:lstStyle/>
          <a:p>
            <a:r>
              <a:rPr lang="en-IE" sz="2800" b="1" dirty="0">
                <a:latin typeface="Calibri" panose="020F0502020204030204" pitchFamily="34" charset="0"/>
                <a:cs typeface="Calibri" panose="020F0502020204030204" pitchFamily="34" charset="0"/>
              </a:rPr>
              <a:t>Mortgage Statement</a:t>
            </a:r>
            <a:endParaRPr lang="en-IE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893" y="1971547"/>
            <a:ext cx="2901462" cy="4409779"/>
          </a:xfrm>
        </p:spPr>
        <p:txBody>
          <a:bodyPr>
            <a:normAutofit fontScale="85000" lnSpcReduction="10000"/>
          </a:bodyPr>
          <a:lstStyle/>
          <a:p>
            <a:r>
              <a:rPr lang="en-IE" sz="2000" dirty="0">
                <a:latin typeface="Calibri" panose="020F0502020204030204" pitchFamily="34" charset="0"/>
                <a:cs typeface="Calibri" panose="020F0502020204030204" pitchFamily="34" charset="0"/>
              </a:rPr>
              <a:t>Some common reasons for this document being returned are:</a:t>
            </a:r>
          </a:p>
          <a:p>
            <a:endParaRPr lang="en-I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>
                <a:latin typeface="Calibri" panose="020F0502020204030204" pitchFamily="34" charset="0"/>
                <a:cs typeface="Calibri" panose="020F0502020204030204" pitchFamily="34" charset="0"/>
              </a:rPr>
              <a:t>The mortgage statement is in a different name than the landlord name on the application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>
                <a:latin typeface="Calibri" panose="020F0502020204030204" pitchFamily="34" charset="0"/>
                <a:cs typeface="Calibri" panose="020F0502020204030204" pitchFamily="34" charset="0"/>
              </a:rPr>
              <a:t>The address on the document does not match the address provided on the application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>
                <a:latin typeface="Calibri" panose="020F0502020204030204" pitchFamily="34" charset="0"/>
                <a:cs typeface="Calibri" panose="020F0502020204030204" pitchFamily="34" charset="0"/>
              </a:rPr>
              <a:t>The statement is older than 12 months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>
                <a:latin typeface="Calibri" panose="020F0502020204030204" pitchFamily="34" charset="0"/>
                <a:cs typeface="Calibri" panose="020F0502020204030204" pitchFamily="34" charset="0"/>
              </a:rPr>
              <a:t>The mortgage statement does not include the period </a:t>
            </a:r>
            <a:r>
              <a:rPr lang="en-IE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which the statement relates</a:t>
            </a:r>
            <a:endParaRPr lang="en-IE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5577" y="1971548"/>
            <a:ext cx="3764896" cy="44097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43" y="0"/>
            <a:ext cx="2232246" cy="1329308"/>
          </a:xfrm>
          <a:prstGeom prst="rect">
            <a:avLst/>
          </a:prstGeom>
        </p:spPr>
      </p:pic>
      <p:pic>
        <p:nvPicPr>
          <p:cNvPr id="5" name="Recorded Sound L15 Dem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6048" y="2867744"/>
            <a:ext cx="487363" cy="4873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082" y="84082"/>
            <a:ext cx="2974427" cy="7252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95417164"/>
      </p:ext>
    </p:extLst>
  </p:cSld>
  <p:clrMapOvr>
    <a:masterClrMapping/>
  </p:clrMapOvr>
  <p:transition spd="slow" advTm="2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373" y="1025920"/>
            <a:ext cx="3289666" cy="566738"/>
          </a:xfrm>
        </p:spPr>
        <p:txBody>
          <a:bodyPr>
            <a:noAutofit/>
          </a:bodyPr>
          <a:lstStyle/>
          <a:p>
            <a:r>
              <a:rPr lang="en-IE" sz="2800" b="1" dirty="0">
                <a:latin typeface="Calibri" panose="020F0502020204030204" pitchFamily="34" charset="0"/>
                <a:cs typeface="Calibri" panose="020F0502020204030204" pitchFamily="34" charset="0"/>
              </a:rPr>
              <a:t>Land Registry/Folio</a:t>
            </a:r>
            <a:endParaRPr lang="en-IE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8555" y="1795185"/>
            <a:ext cx="3265702" cy="4297884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tx1"/>
              </a:buClr>
            </a:pPr>
            <a:r>
              <a:rPr lang="en-IE" sz="2000" dirty="0">
                <a:latin typeface="Calibri" panose="020F0502020204030204" pitchFamily="34" charset="0"/>
                <a:cs typeface="Calibri" panose="020F0502020204030204" pitchFamily="34" charset="0"/>
              </a:rPr>
              <a:t>Landlords can provide a copy of a folio / title deed for the property. The document must show the following: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I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E" sz="2000" dirty="0">
                <a:latin typeface="Calibri" panose="020F0502020204030204" pitchFamily="34" charset="0"/>
                <a:cs typeface="Calibri" panose="020F0502020204030204" pitchFamily="34" charset="0"/>
              </a:rPr>
              <a:t>Landlord’s name – which must match the landlord’s name given in the HAP application 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E" sz="2000" dirty="0">
                <a:latin typeface="Calibri" panose="020F0502020204030204" pitchFamily="34" charset="0"/>
                <a:cs typeface="Calibri" panose="020F0502020204030204" pitchFamily="34" charset="0"/>
              </a:rPr>
              <a:t>Property address – which must match the property address given in the HAP application as confirmed on land direct. </a:t>
            </a:r>
            <a:endParaRPr lang="en-IE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8156" y="1795185"/>
            <a:ext cx="3345974" cy="4219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43" y="0"/>
            <a:ext cx="2232246" cy="1329308"/>
          </a:xfrm>
          <a:prstGeom prst="rect">
            <a:avLst/>
          </a:prstGeom>
        </p:spPr>
      </p:pic>
      <p:pic>
        <p:nvPicPr>
          <p:cNvPr id="3" name="Recorded Sound L16 Dem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50528" y="706592"/>
            <a:ext cx="487363" cy="487363"/>
          </a:xfrm>
          <a:prstGeom prst="rect">
            <a:avLst/>
          </a:prstGeom>
        </p:spPr>
      </p:pic>
      <p:pic>
        <p:nvPicPr>
          <p:cNvPr id="6" name="TR 1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4082" y="84082"/>
            <a:ext cx="2974427" cy="7252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88463582"/>
      </p:ext>
    </p:extLst>
  </p:cSld>
  <p:clrMapOvr>
    <a:masterClrMapping/>
  </p:clrMapOvr>
  <p:transition spd="slow" advTm="2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2752" y="982266"/>
            <a:ext cx="7772400" cy="1362075"/>
          </a:xfrm>
        </p:spPr>
        <p:txBody>
          <a:bodyPr/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Rent Pressure Zone Statement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2660" y="1663303"/>
            <a:ext cx="323913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 Rent Pressure Zone (RPZ) is a designated area where rents cannot exceed general inflation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Rent Pressure Zones are located in parts of the country where rents are highest and rising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>
                <a:latin typeface="Calibri" panose="020F0502020204030204" pitchFamily="34" charset="0"/>
                <a:cs typeface="Calibri" panose="020F0502020204030204" pitchFamily="34" charset="0"/>
              </a:rPr>
              <a:t>Properties rented for the first time must show the RTB tenancy details to confirm the amount the rent has been set at for any future increases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889" y="1732085"/>
            <a:ext cx="3361171" cy="3972963"/>
          </a:xfrm>
          <a:prstGeom prst="rect">
            <a:avLst/>
          </a:prstGeom>
        </p:spPr>
      </p:pic>
      <p:pic>
        <p:nvPicPr>
          <p:cNvPr id="3" name="Recorded Sound L20 Dem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6798" y="3249955"/>
            <a:ext cx="487363" cy="516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2671" y="0"/>
            <a:ext cx="2231329" cy="13290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082" y="84082"/>
            <a:ext cx="2974427" cy="7252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66890709"/>
      </p:ext>
    </p:extLst>
  </p:cSld>
  <p:clrMapOvr>
    <a:masterClrMapping/>
  </p:clrMapOvr>
  <p:transition spd="slow" advTm="4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43" y="0"/>
            <a:ext cx="2232246" cy="13293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8405"/>
            <a:ext cx="8229600" cy="1143000"/>
          </a:xfrm>
        </p:spPr>
        <p:txBody>
          <a:bodyPr/>
          <a:lstStyle/>
          <a:p>
            <a:r>
              <a:rPr lang="en-IE" b="1" dirty="0">
                <a:latin typeface="Calibri" panose="020F0502020204030204" pitchFamily="34" charset="0"/>
                <a:cs typeface="Calibri" panose="020F0502020204030204" pitchFamily="34" charset="0"/>
              </a:rPr>
              <a:t>Tax Clearance Certificate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1308" y="2198077"/>
            <a:ext cx="3704492" cy="3928088"/>
          </a:xfrm>
        </p:spPr>
        <p:txBody>
          <a:bodyPr>
            <a:noAutofit/>
          </a:bodyPr>
          <a:lstStyle/>
          <a:p>
            <a:r>
              <a:rPr lang="en-IE" sz="2000" dirty="0">
                <a:latin typeface="Calibri" panose="020F0502020204030204" pitchFamily="34" charset="0"/>
                <a:cs typeface="Calibri" panose="020F0502020204030204" pitchFamily="34" charset="0"/>
              </a:rPr>
              <a:t>To receive HAP payments, the Landlord must be tax compliant. They’ll be asked to certify that they are tax compliant as part of the tenant’s HAP application</a:t>
            </a:r>
          </a:p>
          <a:p>
            <a:r>
              <a:rPr lang="en-IE" sz="2000" dirty="0">
                <a:latin typeface="Calibri" panose="020F0502020204030204" pitchFamily="34" charset="0"/>
                <a:cs typeface="Calibri" panose="020F0502020204030204" pitchFamily="34" charset="0"/>
              </a:rPr>
              <a:t>Revenue may rescind their Tax Clearance Certificate at any time. It is advised to check that they have a valid Tax Clearance Certificate to receive their monthly payments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648200" y="2996837"/>
            <a:ext cx="4038600" cy="1732689"/>
          </a:xfrm>
          <a:prstGeom prst="rect">
            <a:avLst/>
          </a:prstGeom>
        </p:spPr>
      </p:pic>
      <p:pic>
        <p:nvPicPr>
          <p:cNvPr id="7" name="Recorded Sound L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4791" y="3290181"/>
            <a:ext cx="487363" cy="4873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082" y="84082"/>
            <a:ext cx="2974427" cy="7252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84309"/>
      </p:ext>
    </p:extLst>
  </p:cSld>
  <p:clrMapOvr>
    <a:masterClrMapping/>
  </p:clrMapOvr>
  <p:transition spd="slow" advTm="2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389684"/>
            <a:ext cx="5486400" cy="566738"/>
          </a:xfrm>
        </p:spPr>
        <p:txBody>
          <a:bodyPr>
            <a:normAutofit fontScale="90000"/>
          </a:bodyPr>
          <a:lstStyle/>
          <a:p>
            <a:pPr algn="ctr"/>
            <a:br>
              <a:rPr lang="en-IE" b="1" i="1" spc="-50" dirty="0">
                <a:solidFill>
                  <a:srgbClr val="000099"/>
                </a:solidFill>
              </a:rPr>
            </a:br>
            <a:br>
              <a:rPr lang="en-IE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IE" sz="7300" b="1" i="1" spc="-50" dirty="0">
                <a:latin typeface="Calibri" panose="020F0502020204030204" pitchFamily="34" charset="0"/>
                <a:cs typeface="Calibri" panose="020F0502020204030204" pitchFamily="34" charset="0"/>
              </a:rPr>
              <a:t>HAP SSC</a:t>
            </a:r>
            <a:endParaRPr lang="en-IE" sz="7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TR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4" r="16154"/>
          <a:stretch/>
        </p:blipFill>
        <p:spPr>
          <a:xfrm>
            <a:off x="2497016" y="1543065"/>
            <a:ext cx="4377226" cy="3282920"/>
          </a:xfrm>
          <a:prstGeom prst="rect">
            <a:avLst/>
          </a:prstGeom>
        </p:spPr>
      </p:pic>
      <p:pic>
        <p:nvPicPr>
          <p:cNvPr id="6" name="Picture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693928" y="1665661"/>
            <a:ext cx="5983402" cy="30377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082" y="84082"/>
            <a:ext cx="2974427" cy="7252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52604714"/>
      </p:ext>
    </p:extLst>
  </p:cSld>
  <p:clrMapOvr>
    <a:masterClrMapping/>
  </p:clrMapOvr>
  <p:transition spd="slow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0"/>
            <a:ext cx="2476500" cy="12573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006" y="1607344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en-IE" sz="4400" b="1" i="1" spc="-50" dirty="0">
                <a:latin typeface="Calibri" panose="020F0502020204030204" pitchFamily="34" charset="0"/>
                <a:cs typeface="Calibri" panose="020F0502020204030204" pitchFamily="34" charset="0"/>
              </a:rPr>
              <a:t>Main supporting documents required from Landlords: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891478" y="3184525"/>
            <a:ext cx="4818980" cy="2252479"/>
          </a:xfrm>
        </p:spPr>
        <p:txBody>
          <a:bodyPr>
            <a:normAutofit fontScale="92500" lnSpcReduction="10000"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endParaRPr lang="en-IE" sz="2800" dirty="0">
              <a:solidFill>
                <a:schemeClr val="tx1"/>
              </a:solidFill>
              <a:ea typeface="+mj-ea"/>
              <a:cs typeface="+mj-cs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E" sz="2800" dirty="0">
                <a:solidFill>
                  <a:schemeClr val="tx1"/>
                </a:solidFill>
                <a:ea typeface="+mj-ea"/>
                <a:cs typeface="Calibri" panose="020F0502020204030204" pitchFamily="34" charset="0"/>
              </a:rPr>
              <a:t>Bank Header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E" sz="2800" dirty="0">
                <a:solidFill>
                  <a:schemeClr val="tx1"/>
                </a:solidFill>
                <a:ea typeface="+mj-ea"/>
                <a:cs typeface="Calibri" panose="020F0502020204030204" pitchFamily="34" charset="0"/>
              </a:rPr>
              <a:t>Proof of Ownership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E" sz="2800" dirty="0">
                <a:solidFill>
                  <a:schemeClr val="tx1"/>
                </a:solidFill>
                <a:ea typeface="+mj-ea"/>
                <a:cs typeface="Calibri" panose="020F0502020204030204" pitchFamily="34" charset="0"/>
              </a:rPr>
              <a:t>Tax Clearance Certificate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E" sz="2800" dirty="0">
                <a:solidFill>
                  <a:schemeClr val="tx1"/>
                </a:solidFill>
                <a:ea typeface="+mj-ea"/>
                <a:cs typeface="Calibri" panose="020F0502020204030204" pitchFamily="34" charset="0"/>
              </a:rPr>
              <a:t>Rent Pressure Zone calculation</a:t>
            </a:r>
          </a:p>
          <a:p>
            <a:pPr algn="l"/>
            <a:endParaRPr lang="en-IE" sz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l"/>
            <a:endParaRPr lang="en-IE" sz="20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l"/>
            <a:endParaRPr lang="en-IE" sz="20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corded Sound L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082" y="84082"/>
            <a:ext cx="2974427" cy="7252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</p:cSld>
  <p:clrMapOvr>
    <a:masterClrMapping/>
  </p:clrMapOvr>
  <p:transition spd="slow" advClick="0" advTm="1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2668" y="928670"/>
            <a:ext cx="3455377" cy="1143000"/>
          </a:xfrm>
        </p:spPr>
        <p:txBody>
          <a:bodyPr>
            <a:normAutofit fontScale="90000"/>
          </a:bodyPr>
          <a:lstStyle/>
          <a:p>
            <a:r>
              <a:rPr lang="en-IE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Full Bank Header</a:t>
            </a:r>
            <a:endParaRPr lang="en-IE" sz="400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714348" y="1538710"/>
            <a:ext cx="7675685" cy="161119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IE" sz="1400" dirty="0">
                <a:latin typeface="Calibri" panose="020F0502020204030204" pitchFamily="34" charset="0"/>
                <a:cs typeface="Calibri" panose="020F0502020204030204" pitchFamily="34" charset="0"/>
              </a:rPr>
              <a:t>BIC, IBAN and the name of the account holder the HAP payment will be made payable to</a:t>
            </a:r>
          </a:p>
          <a:p>
            <a:r>
              <a:rPr lang="en-IE" sz="1400" dirty="0">
                <a:latin typeface="Calibri" panose="020F0502020204030204" pitchFamily="34" charset="0"/>
                <a:cs typeface="Calibri" panose="020F0502020204030204" pitchFamily="34" charset="0"/>
              </a:rPr>
              <a:t>The bank header needs to state statement header and be dated </a:t>
            </a:r>
            <a:r>
              <a:rPr lang="en-IE" sz="1400" b="1" dirty="0">
                <a:latin typeface="Calibri" panose="020F0502020204030204" pitchFamily="34" charset="0"/>
                <a:cs typeface="Calibri" panose="020F0502020204030204" pitchFamily="34" charset="0"/>
              </a:rPr>
              <a:t>within 2 years</a:t>
            </a:r>
          </a:p>
          <a:p>
            <a:r>
              <a:rPr lang="en-IE" sz="1400" dirty="0">
                <a:latin typeface="Calibri" panose="020F0502020204030204" pitchFamily="34" charset="0"/>
                <a:cs typeface="Calibri" panose="020F0502020204030204" pitchFamily="34" charset="0"/>
              </a:rPr>
              <a:t>If the Landlord is already in receipt of HAP payments for an existing HAP tenancy, the </a:t>
            </a:r>
            <a:r>
              <a:rPr lang="en-IE" sz="1400" b="1" dirty="0">
                <a:latin typeface="Calibri" panose="020F0502020204030204" pitchFamily="34" charset="0"/>
                <a:cs typeface="Calibri" panose="020F0502020204030204" pitchFamily="34" charset="0"/>
              </a:rPr>
              <a:t>payments will be made to the existing bank account</a:t>
            </a:r>
          </a:p>
          <a:p>
            <a:r>
              <a:rPr lang="en-IE" sz="1400" dirty="0">
                <a:latin typeface="Calibri" panose="020F0502020204030204" pitchFamily="34" charset="0"/>
                <a:cs typeface="Calibri" panose="020F0502020204030204" pitchFamily="34" charset="0"/>
              </a:rPr>
              <a:t>The name on the bank account </a:t>
            </a:r>
            <a:r>
              <a:rPr lang="en-IE" sz="1400" b="1" dirty="0">
                <a:latin typeface="Calibri" panose="020F0502020204030204" pitchFamily="34" charset="0"/>
                <a:cs typeface="Calibri" panose="020F0502020204030204" pitchFamily="34" charset="0"/>
              </a:rPr>
              <a:t>must match the name on the tax reference number </a:t>
            </a:r>
            <a:r>
              <a:rPr lang="en-IE" sz="1400" dirty="0">
                <a:latin typeface="Calibri" panose="020F0502020204030204" pitchFamily="34" charset="0"/>
                <a:cs typeface="Calibri" panose="020F0502020204030204" pitchFamily="34" charset="0"/>
              </a:rPr>
              <a:t>and/or PPSN</a:t>
            </a:r>
          </a:p>
          <a:p>
            <a:r>
              <a:rPr lang="en-IE" sz="1400" dirty="0">
                <a:latin typeface="Calibri" panose="020F0502020204030204" pitchFamily="34" charset="0"/>
                <a:cs typeface="Calibri" panose="020F0502020204030204" pitchFamily="34" charset="0"/>
              </a:rPr>
              <a:t>If the proof of ownership is in the names of joint owners but the bank account is in the name of one owner, </a:t>
            </a:r>
            <a:r>
              <a:rPr lang="en-IE" sz="1400" b="1" dirty="0">
                <a:latin typeface="Calibri" panose="020F0502020204030204" pitchFamily="34" charset="0"/>
                <a:cs typeface="Calibri" panose="020F0502020204030204" pitchFamily="34" charset="0"/>
              </a:rPr>
              <a:t>a letter </a:t>
            </a:r>
            <a:r>
              <a:rPr lang="en-IE" sz="1400" dirty="0">
                <a:latin typeface="Calibri" panose="020F0502020204030204" pitchFamily="34" charset="0"/>
                <a:cs typeface="Calibri" panose="020F0502020204030204" pitchFamily="34" charset="0"/>
              </a:rPr>
              <a:t>from the joint owner(s) </a:t>
            </a:r>
            <a:r>
              <a:rPr lang="en-IE" sz="1400" b="1" dirty="0">
                <a:latin typeface="Calibri" panose="020F0502020204030204" pitchFamily="34" charset="0"/>
                <a:cs typeface="Calibri" panose="020F0502020204030204" pitchFamily="34" charset="0"/>
              </a:rPr>
              <a:t>authorising the HAP payment </a:t>
            </a:r>
            <a:r>
              <a:rPr lang="en-IE" sz="1400" dirty="0">
                <a:latin typeface="Calibri" panose="020F0502020204030204" pitchFamily="34" charset="0"/>
                <a:cs typeface="Calibri" panose="020F0502020204030204" pitchFamily="34" charset="0"/>
              </a:rPr>
              <a:t>to be made to one owner must be submitted.</a:t>
            </a:r>
          </a:p>
          <a:p>
            <a:r>
              <a:rPr lang="en-IE" sz="1400" dirty="0">
                <a:latin typeface="Calibri" panose="020F0502020204030204" pitchFamily="34" charset="0"/>
                <a:cs typeface="Calibri" panose="020F0502020204030204" pitchFamily="34" charset="0"/>
              </a:rPr>
              <a:t>A nominated agent collecting on behalf of the Property Owners will require written permission to collect on their behalf.</a:t>
            </a:r>
            <a:br>
              <a:rPr lang="en-IE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0"/>
            <a:ext cx="2476500" cy="13293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80076" t="6174" r="-3897" b="79043"/>
          <a:stretch/>
        </p:blipFill>
        <p:spPr>
          <a:xfrm>
            <a:off x="7975498" y="4077072"/>
            <a:ext cx="1113882" cy="1080119"/>
          </a:xfrm>
          <a:prstGeom prst="rect">
            <a:avLst/>
          </a:prstGeom>
        </p:spPr>
      </p:pic>
      <p:pic>
        <p:nvPicPr>
          <p:cNvPr id="9" name="TR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15452" y="5345834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268" y="3970968"/>
            <a:ext cx="4448174" cy="2571750"/>
          </a:xfrm>
          <a:prstGeom prst="rect">
            <a:avLst/>
          </a:prstGeom>
        </p:spPr>
      </p:pic>
      <p:pic>
        <p:nvPicPr>
          <p:cNvPr id="3" name="Nov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4082" y="84082"/>
            <a:ext cx="2974427" cy="7252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87103071"/>
      </p:ext>
    </p:extLst>
  </p:cSld>
  <p:clrMapOvr>
    <a:masterClrMapping/>
  </p:clrMapOvr>
  <p:transition spd="slow" advClick="0" advTm="6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24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39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4000" b="1" i="1" spc="-50" dirty="0">
                <a:latin typeface="Calibri" panose="020F0502020204030204" pitchFamily="34" charset="0"/>
                <a:cs typeface="Calibri" panose="020F0502020204030204" pitchFamily="34" charset="0"/>
              </a:rPr>
              <a:t>Bank Header</a:t>
            </a:r>
            <a:br>
              <a:rPr lang="en-IE" sz="5400" b="1" i="1" spc="-5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IE" sz="2000" spc="-50" dirty="0">
                <a:latin typeface="Calibri" panose="020F0502020204030204" pitchFamily="34" charset="0"/>
                <a:cs typeface="Calibri" panose="020F0502020204030204" pitchFamily="34" charset="0"/>
              </a:rPr>
              <a:t>Most common reasons for this document being returned </a:t>
            </a:r>
            <a:b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 Full Bank header is not submitted omitting details.</a:t>
            </a:r>
            <a:endParaRPr lang="en-I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E" sz="2000" dirty="0">
                <a:latin typeface="Calibri" panose="020F0502020204030204" pitchFamily="34" charset="0"/>
                <a:cs typeface="Calibri" panose="020F0502020204030204" pitchFamily="34" charset="0"/>
              </a:rPr>
              <a:t>The name on the bank header does not match the name given on the HAP application form </a:t>
            </a:r>
          </a:p>
          <a:p>
            <a:r>
              <a:rPr lang="en-IE" sz="2000" dirty="0">
                <a:latin typeface="Calibri" panose="020F0502020204030204" pitchFamily="34" charset="0"/>
                <a:cs typeface="Calibri" panose="020F0502020204030204" pitchFamily="34" charset="0"/>
              </a:rPr>
              <a:t>The bank header name does not match PPSN supplied</a:t>
            </a:r>
          </a:p>
          <a:p>
            <a:r>
              <a:rPr lang="en-IE" sz="2000" dirty="0">
                <a:latin typeface="Calibri" panose="020F0502020204030204" pitchFamily="34" charset="0"/>
                <a:cs typeface="Calibri" panose="020F0502020204030204" pitchFamily="34" charset="0"/>
              </a:rPr>
              <a:t>The statement does not show the account holder’s name</a:t>
            </a:r>
          </a:p>
          <a:p>
            <a:r>
              <a:rPr lang="en-IE" sz="2000" dirty="0">
                <a:latin typeface="Calibri" panose="020F0502020204030204" pitchFamily="34" charset="0"/>
                <a:cs typeface="Calibri" panose="020F0502020204030204" pitchFamily="34" charset="0"/>
              </a:rPr>
              <a:t>The copy is not clear. The document must be clearly legible</a:t>
            </a:r>
          </a:p>
          <a:p>
            <a:r>
              <a:rPr lang="en-IE" sz="2000" dirty="0">
                <a:latin typeface="Calibri" panose="020F0502020204030204" pitchFamily="34" charset="0"/>
                <a:cs typeface="Calibri" panose="020F0502020204030204" pitchFamily="34" charset="0"/>
              </a:rPr>
              <a:t>The BIC and IBAN do not match the submitted application</a:t>
            </a:r>
          </a:p>
          <a:p>
            <a:r>
              <a:rPr lang="en-IE" sz="2000" dirty="0">
                <a:latin typeface="Calibri" panose="020F0502020204030204" pitchFamily="34" charset="0"/>
                <a:cs typeface="Calibri" panose="020F0502020204030204" pitchFamily="34" charset="0"/>
              </a:rPr>
              <a:t>The bank header is dated more than 2 years ago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AIB Headers need the account name to match. The person that the letter is addressed to is not accepted.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bank header must be a statement. </a:t>
            </a:r>
            <a:endParaRPr lang="en-I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I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0" y="0"/>
            <a:ext cx="2476500" cy="1329308"/>
          </a:xfrm>
          <a:prstGeom prst="rect">
            <a:avLst/>
          </a:prstGeom>
        </p:spPr>
      </p:pic>
      <p:pic>
        <p:nvPicPr>
          <p:cNvPr id="8" name="Nov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4082" y="84082"/>
            <a:ext cx="2974427" cy="7252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19679262"/>
      </p:ext>
    </p:extLst>
  </p:cSld>
  <p:clrMapOvr>
    <a:masterClrMapping/>
  </p:clrMapOvr>
  <p:transition spd="slow" advTm="119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5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939" y="1236151"/>
            <a:ext cx="8229600" cy="1143000"/>
          </a:xfrm>
        </p:spPr>
        <p:txBody>
          <a:bodyPr/>
          <a:lstStyle/>
          <a:p>
            <a:r>
              <a:rPr lang="en-IE" sz="4000" b="1" i="1" spc="-50" dirty="0">
                <a:latin typeface="Calibri" panose="020F0502020204030204" pitchFamily="34" charset="0"/>
                <a:cs typeface="Calibri" panose="020F0502020204030204" pitchFamily="34" charset="0"/>
              </a:rPr>
              <a:t>Proof of Ownership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9939" y="2057394"/>
            <a:ext cx="8229600" cy="3840171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 sz="9600" dirty="0">
                <a:latin typeface="Calibri" panose="020F0502020204030204" pitchFamily="34" charset="0"/>
                <a:cs typeface="Calibri" panose="020F0502020204030204" pitchFamily="34" charset="0"/>
              </a:rPr>
              <a:t>The Landlord must provide </a:t>
            </a:r>
            <a:r>
              <a:rPr lang="en-IE" sz="9600" b="1" dirty="0">
                <a:latin typeface="Calibri" panose="020F0502020204030204" pitchFamily="34" charset="0"/>
                <a:cs typeface="Calibri" panose="020F0502020204030204" pitchFamily="34" charset="0"/>
              </a:rPr>
              <a:t>one valid proof </a:t>
            </a:r>
            <a:r>
              <a:rPr lang="en-IE" sz="9600" dirty="0">
                <a:latin typeface="Calibri" panose="020F0502020204030204" pitchFamily="34" charset="0"/>
                <a:cs typeface="Calibri" panose="020F0502020204030204" pitchFamily="34" charset="0"/>
              </a:rPr>
              <a:t>that they own the property. If the document is not valid, it should be returned to the Landlord and this may affect the start date of the HAP  Payment.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IE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 sz="9600" dirty="0">
                <a:latin typeface="Calibri" panose="020F0502020204030204" pitchFamily="34" charset="0"/>
                <a:cs typeface="Calibri" panose="020F0502020204030204" pitchFamily="34" charset="0"/>
              </a:rPr>
              <a:t>The document provided must contain the following: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IE" sz="2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IE" sz="8000" dirty="0">
                <a:latin typeface="Calibri" panose="020F0502020204030204" pitchFamily="34" charset="0"/>
                <a:cs typeface="Calibri" panose="020F0502020204030204" pitchFamily="34" charset="0"/>
              </a:rPr>
              <a:t>Be in date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IE" sz="8000" dirty="0">
                <a:latin typeface="Calibri" panose="020F0502020204030204" pitchFamily="34" charset="0"/>
                <a:cs typeface="Calibri" panose="020F0502020204030204" pitchFamily="34" charset="0"/>
              </a:rPr>
              <a:t>Include the landlord’s name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IE" sz="8000" dirty="0">
                <a:latin typeface="Calibri" panose="020F0502020204030204" pitchFamily="34" charset="0"/>
                <a:cs typeface="Calibri" panose="020F0502020204030204" pitchFamily="34" charset="0"/>
              </a:rPr>
              <a:t>Include the full address of the rented property, including the apartment number (if applicable)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IE" sz="8000" dirty="0">
                <a:latin typeface="Calibri" panose="020F0502020204030204" pitchFamily="34" charset="0"/>
                <a:cs typeface="Calibri" panose="020F0502020204030204" pitchFamily="34" charset="0"/>
              </a:rPr>
              <a:t>The landlord’s name and the property address being rented must match the details provided on the HAP application form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IE" sz="8000" dirty="0">
                <a:latin typeface="Calibri" panose="020F0502020204030204" pitchFamily="34" charset="0"/>
                <a:cs typeface="Calibri" panose="020F0502020204030204" pitchFamily="34" charset="0"/>
              </a:rPr>
              <a:t>Certain criteria is required for each type of proof </a:t>
            </a:r>
            <a:endParaRPr lang="en-IE" sz="8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0"/>
            <a:ext cx="2476500" cy="1329308"/>
          </a:xfrm>
          <a:prstGeom prst="rect">
            <a:avLst/>
          </a:prstGeom>
        </p:spPr>
      </p:pic>
      <p:pic>
        <p:nvPicPr>
          <p:cNvPr id="8" name="TR5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1057" y="1697804"/>
            <a:ext cx="487363" cy="4873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4082" y="84082"/>
            <a:ext cx="2974427" cy="7252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95372015"/>
      </p:ext>
    </p:extLst>
  </p:cSld>
  <p:clrMapOvr>
    <a:masterClrMapping/>
  </p:clrMapOvr>
  <p:transition spd="slow" advClick="0" advTm="4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22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35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1236151"/>
            <a:ext cx="8229600" cy="1143000"/>
          </a:xfrm>
        </p:spPr>
        <p:txBody>
          <a:bodyPr/>
          <a:lstStyle/>
          <a:p>
            <a: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  <a:t>Proof of Ownership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IE" sz="2200">
                <a:latin typeface="Calibri" panose="020F0502020204030204" pitchFamily="34" charset="0"/>
                <a:cs typeface="Calibri" panose="020F0502020204030204" pitchFamily="34" charset="0"/>
              </a:rPr>
              <a:t>RTB Registration Letter</a:t>
            </a:r>
          </a:p>
          <a:p>
            <a:pPr marL="0" indent="0">
              <a:spcBef>
                <a:spcPts val="0"/>
              </a:spcBef>
              <a:buNone/>
            </a:pPr>
            <a:endParaRPr lang="en-IE" sz="2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IE" sz="2200">
                <a:latin typeface="Calibri" panose="020F0502020204030204" pitchFamily="34" charset="0"/>
                <a:cs typeface="Calibri" panose="020F0502020204030204" pitchFamily="34" charset="0"/>
              </a:rPr>
              <a:t>Current Insurance Policy or Insurance Schedule for the Property</a:t>
            </a:r>
          </a:p>
          <a:p>
            <a:pPr marL="0" indent="0">
              <a:spcBef>
                <a:spcPts val="0"/>
              </a:spcBef>
              <a:buNone/>
            </a:pPr>
            <a:endParaRPr lang="en-IE" sz="2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IE" sz="2200">
                <a:latin typeface="Calibri" panose="020F0502020204030204" pitchFamily="34" charset="0"/>
                <a:cs typeface="Calibri" panose="020F0502020204030204" pitchFamily="34" charset="0"/>
              </a:rPr>
              <a:t>Evidence of Payment of Current Local Property Tax (LPT)</a:t>
            </a:r>
          </a:p>
          <a:p>
            <a:pPr marL="0" indent="0">
              <a:spcBef>
                <a:spcPts val="0"/>
              </a:spcBef>
              <a:buNone/>
            </a:pPr>
            <a:endParaRPr lang="en-IE" sz="2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IE" sz="2200">
                <a:latin typeface="Calibri" panose="020F0502020204030204" pitchFamily="34" charset="0"/>
                <a:cs typeface="Calibri" panose="020F0502020204030204" pitchFamily="34" charset="0"/>
              </a:rPr>
              <a:t>Mortgage Statement for the Property within 12 months</a:t>
            </a:r>
          </a:p>
          <a:p>
            <a:pPr marL="0" indent="0">
              <a:spcBef>
                <a:spcPts val="0"/>
              </a:spcBef>
              <a:buNone/>
            </a:pPr>
            <a:endParaRPr lang="en-IE" sz="2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IE" sz="2200">
                <a:latin typeface="Calibri" panose="020F0502020204030204" pitchFamily="34" charset="0"/>
                <a:cs typeface="Calibri" panose="020F0502020204030204" pitchFamily="34" charset="0"/>
              </a:rPr>
              <a:t>Title Deed or Similar Legal Instrument Proving Ownership of the Property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0"/>
            <a:ext cx="2476500" cy="1329308"/>
          </a:xfrm>
          <a:prstGeom prst="rect">
            <a:avLst/>
          </a:prstGeom>
        </p:spPr>
      </p:pic>
      <p:pic>
        <p:nvPicPr>
          <p:cNvPr id="6" name="Recorded Sound L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1785" y="1891788"/>
            <a:ext cx="487363" cy="4873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082" y="84082"/>
            <a:ext cx="2974427" cy="7252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00983327"/>
      </p:ext>
    </p:extLst>
  </p:cSld>
  <p:clrMapOvr>
    <a:masterClrMapping/>
  </p:clrMapOvr>
  <p:transition spd="slow" advTm="2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088" y="1069347"/>
            <a:ext cx="8229600" cy="831064"/>
          </a:xfrm>
        </p:spPr>
        <p:txBody>
          <a:bodyPr/>
          <a:lstStyle/>
          <a:p>
            <a:r>
              <a:rPr lang="en-IE" b="1" dirty="0">
                <a:latin typeface="Calibri" panose="020F0502020204030204" pitchFamily="34" charset="0"/>
                <a:cs typeface="Calibri" panose="020F0502020204030204" pitchFamily="34" charset="0"/>
              </a:rPr>
              <a:t>RTB Registration Letter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92909" y="1900411"/>
            <a:ext cx="3222678" cy="3840163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870438" y="1759734"/>
            <a:ext cx="3527425" cy="4572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IE" sz="1600" dirty="0">
                <a:latin typeface="Calibri" panose="020F0502020204030204" pitchFamily="34" charset="0"/>
                <a:cs typeface="Calibri" panose="020F0502020204030204" pitchFamily="34" charset="0"/>
              </a:rPr>
              <a:t>The Landlord can provide a </a:t>
            </a:r>
            <a:r>
              <a:rPr lang="en-IE" sz="1600" b="1" dirty="0">
                <a:latin typeface="Calibri" panose="020F0502020204030204" pitchFamily="34" charset="0"/>
                <a:cs typeface="Calibri" panose="020F0502020204030204" pitchFamily="34" charset="0"/>
              </a:rPr>
              <a:t>landlord tenancy confirmation letter of registration</a:t>
            </a:r>
            <a:r>
              <a:rPr lang="en-IE" sz="1600" dirty="0">
                <a:latin typeface="Calibri" panose="020F0502020204030204" pitchFamily="34" charset="0"/>
                <a:cs typeface="Calibri" panose="020F0502020204030204" pitchFamily="34" charset="0"/>
              </a:rPr>
              <a:t> i.e. letter addressed to landlord, from the Residential Tenancies Board (RTB) </a:t>
            </a:r>
            <a:r>
              <a:rPr lang="en-IE" sz="1600" b="1" dirty="0">
                <a:latin typeface="Calibri" panose="020F0502020204030204" pitchFamily="34" charset="0"/>
                <a:cs typeface="Calibri" panose="020F0502020204030204" pitchFamily="34" charset="0"/>
              </a:rPr>
              <a:t>or an email from </a:t>
            </a:r>
            <a:r>
              <a:rPr lang="en-IE" sz="1600" b="1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automailer@rtb.ie</a:t>
            </a:r>
            <a:r>
              <a:rPr lang="en-IE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1600" dirty="0">
                <a:latin typeface="Calibri" panose="020F0502020204030204" pitchFamily="34" charset="0"/>
                <a:cs typeface="Calibri" panose="020F0502020204030204" pitchFamily="34" charset="0"/>
              </a:rPr>
              <a:t>showing registration with the RTB</a:t>
            </a:r>
          </a:p>
          <a:p>
            <a:r>
              <a:rPr lang="en-IE" sz="1600" dirty="0">
                <a:latin typeface="Calibri" panose="020F0502020204030204" pitchFamily="34" charset="0"/>
                <a:cs typeface="Calibri" panose="020F0502020204030204" pitchFamily="34" charset="0"/>
              </a:rPr>
              <a:t>The registration of the tenancy must be in date at the time of </a:t>
            </a:r>
            <a:r>
              <a:rPr lang="en-IE" sz="1600" b="1" dirty="0">
                <a:latin typeface="Calibri" panose="020F0502020204030204" pitchFamily="34" charset="0"/>
                <a:cs typeface="Calibri" panose="020F0502020204030204" pitchFamily="34" charset="0"/>
              </a:rPr>
              <a:t>the application for HAP – tenancies must now be registered annually since 04/04/2022</a:t>
            </a:r>
          </a:p>
          <a:p>
            <a:r>
              <a:rPr lang="en-IE" sz="16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IE" sz="1600" dirty="0">
                <a:latin typeface="Calibri" panose="020F0502020204030204" pitchFamily="34" charset="0"/>
                <a:cs typeface="Calibri" panose="020F0502020204030204" pitchFamily="34" charset="0"/>
              </a:rPr>
              <a:t>address of the HAP property on the document </a:t>
            </a:r>
            <a:r>
              <a:rPr lang="en-IE" sz="1600" b="1" dirty="0">
                <a:latin typeface="Calibri" panose="020F0502020204030204" pitchFamily="34" charset="0"/>
                <a:cs typeface="Calibri" panose="020F0502020204030204" pitchFamily="34" charset="0"/>
              </a:rPr>
              <a:t>must match the address given </a:t>
            </a:r>
            <a:r>
              <a:rPr lang="en-IE" sz="1600" dirty="0">
                <a:latin typeface="Calibri" panose="020F0502020204030204" pitchFamily="34" charset="0"/>
                <a:cs typeface="Calibri" panose="020F0502020204030204" pitchFamily="34" charset="0"/>
              </a:rPr>
              <a:t>on the HAP </a:t>
            </a:r>
            <a:r>
              <a:rPr lang="en-IE" sz="1800" dirty="0">
                <a:latin typeface="Calibri" panose="020F0502020204030204" pitchFamily="34" charset="0"/>
                <a:cs typeface="Calibri" panose="020F0502020204030204" pitchFamily="34" charset="0"/>
              </a:rPr>
              <a:t>application form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0"/>
            <a:ext cx="2232246" cy="1329308"/>
          </a:xfrm>
          <a:prstGeom prst="rect">
            <a:avLst/>
          </a:prstGeom>
        </p:spPr>
      </p:pic>
      <p:pic>
        <p:nvPicPr>
          <p:cNvPr id="7" name="TR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082" y="84082"/>
            <a:ext cx="2974427" cy="7252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32743840"/>
      </p:ext>
    </p:extLst>
  </p:cSld>
  <p:clrMapOvr>
    <a:masterClrMapping/>
  </p:clrMapOvr>
  <p:transition spd="slow" advTm="7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38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6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>
                <a:latin typeface="Calibri" panose="020F0502020204030204" pitchFamily="34" charset="0"/>
                <a:cs typeface="Calibri" panose="020F0502020204030204" pitchFamily="34" charset="0"/>
              </a:rPr>
              <a:t>RTB Registration</a:t>
            </a:r>
            <a:endParaRPr lang="en-IE" b="1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192909" y="1751806"/>
            <a:ext cx="3222678" cy="3840163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714348" y="1330978"/>
            <a:ext cx="3520631" cy="46910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E" sz="1600" dirty="0">
                <a:latin typeface="Calibri" panose="020F0502020204030204" pitchFamily="34" charset="0"/>
                <a:cs typeface="Calibri" panose="020F0502020204030204" pitchFamily="34" charset="0"/>
              </a:rPr>
              <a:t>Common reasons for RTB Registration documents being returned :</a:t>
            </a:r>
          </a:p>
          <a:p>
            <a:r>
              <a:rPr lang="en-IE" sz="1600" dirty="0">
                <a:latin typeface="Calibri" panose="020F0502020204030204" pitchFamily="34" charset="0"/>
                <a:cs typeface="Calibri" panose="020F0502020204030204" pitchFamily="34" charset="0"/>
              </a:rPr>
              <a:t>The letter is addressed to the tenant and not the landlord</a:t>
            </a:r>
          </a:p>
          <a:p>
            <a:r>
              <a:rPr lang="en-IE" sz="1600" dirty="0">
                <a:latin typeface="Calibri" panose="020F0502020204030204" pitchFamily="34" charset="0"/>
                <a:cs typeface="Calibri" panose="020F0502020204030204" pitchFamily="34" charset="0"/>
              </a:rPr>
              <a:t>Registration is out of date, tenancies must now be registered annually since 04/04/2022</a:t>
            </a:r>
          </a:p>
          <a:p>
            <a:r>
              <a:rPr lang="en-IE" sz="1600" dirty="0">
                <a:latin typeface="Calibri" panose="020F0502020204030204" pitchFamily="34" charset="0"/>
                <a:cs typeface="Calibri" panose="020F0502020204030204" pitchFamily="34" charset="0"/>
              </a:rPr>
              <a:t>The address of the HAP property on the document does not match the address provided on the online application </a:t>
            </a:r>
          </a:p>
          <a:p>
            <a:r>
              <a:rPr lang="en-IE" sz="1600" dirty="0">
                <a:latin typeface="Calibri" panose="020F0502020204030204" pitchFamily="34" charset="0"/>
                <a:cs typeface="Calibri" panose="020F0502020204030204" pitchFamily="34" charset="0"/>
              </a:rPr>
              <a:t>The property is registered by an agent and the landlords name is not visible on the confirmation letter</a:t>
            </a:r>
          </a:p>
          <a:p>
            <a:r>
              <a:rPr lang="en-IE" sz="1600" dirty="0">
                <a:latin typeface="Calibri" panose="020F0502020204030204" pitchFamily="34" charset="0"/>
                <a:cs typeface="Calibri" panose="020F0502020204030204" pitchFamily="34" charset="0"/>
              </a:rPr>
              <a:t>A letter from the RTB stating that the tenancy needs to be re-registered is not acceptable</a:t>
            </a:r>
            <a:endParaRPr lang="en-IE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0"/>
            <a:ext cx="2232246" cy="1329308"/>
          </a:xfrm>
          <a:prstGeom prst="rect">
            <a:avLst/>
          </a:prstGeom>
        </p:spPr>
      </p:pic>
      <p:pic>
        <p:nvPicPr>
          <p:cNvPr id="7" name="TR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082" y="84082"/>
            <a:ext cx="2974427" cy="7252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85259553"/>
      </p:ext>
    </p:extLst>
  </p:cSld>
  <p:clrMapOvr>
    <a:masterClrMapping/>
  </p:clrMapOvr>
  <p:transition spd="slow" advTm="4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3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E" sz="2800" b="1">
                <a:latin typeface="Calibri" panose="020F0502020204030204" pitchFamily="34" charset="0"/>
                <a:cs typeface="Calibri" panose="020F0502020204030204" pitchFamily="34" charset="0"/>
              </a:rPr>
              <a:t>Insurance Policy</a:t>
            </a:r>
            <a:endParaRPr lang="en-IE" sz="280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517303" y="1366146"/>
            <a:ext cx="3859213" cy="510499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IE" sz="1800" dirty="0">
                <a:latin typeface="Calibri" panose="020F0502020204030204" pitchFamily="34" charset="0"/>
                <a:cs typeface="Calibri" panose="020F0502020204030204" pitchFamily="34" charset="0"/>
              </a:rPr>
              <a:t>The Landlord can provide an insurance policy or schedule which proves that you have current buildings insurance for the property. The document must show the following:</a:t>
            </a:r>
          </a:p>
          <a:p>
            <a:r>
              <a:rPr lang="en-IE" sz="1800" dirty="0">
                <a:latin typeface="Calibri" panose="020F0502020204030204" pitchFamily="34" charset="0"/>
                <a:cs typeface="Calibri" panose="020F0502020204030204" pitchFamily="34" charset="0"/>
              </a:rPr>
              <a:t>Landlord’s name – which must match the application </a:t>
            </a:r>
          </a:p>
          <a:p>
            <a:r>
              <a:rPr lang="en-IE" sz="1800" dirty="0">
                <a:latin typeface="Calibri" panose="020F0502020204030204" pitchFamily="34" charset="0"/>
                <a:cs typeface="Calibri" panose="020F0502020204030204" pitchFamily="34" charset="0"/>
              </a:rPr>
              <a:t>Property address – which must match the property address given on the application </a:t>
            </a:r>
          </a:p>
          <a:p>
            <a:r>
              <a:rPr lang="en-IE" sz="1800" dirty="0">
                <a:latin typeface="Calibri" panose="020F0502020204030204" pitchFamily="34" charset="0"/>
                <a:cs typeface="Calibri" panose="020F0502020204030204" pitchFamily="34" charset="0"/>
              </a:rPr>
              <a:t>Period of cover including start and end date</a:t>
            </a:r>
          </a:p>
          <a:p>
            <a:r>
              <a:rPr lang="en-IE" sz="1800" dirty="0">
                <a:latin typeface="Calibri" panose="020F0502020204030204" pitchFamily="34" charset="0"/>
                <a:cs typeface="Calibri" panose="020F0502020204030204" pitchFamily="34" charset="0"/>
              </a:rPr>
              <a:t>Policy number and buildings value insured</a:t>
            </a:r>
          </a:p>
          <a:p>
            <a:r>
              <a:rPr lang="en-IE" sz="1800" dirty="0">
                <a:latin typeface="Calibri" panose="020F0502020204030204" pitchFamily="34" charset="0"/>
                <a:cs typeface="Calibri" panose="020F0502020204030204" pitchFamily="34" charset="0"/>
              </a:rPr>
              <a:t>Be on headed paper clearly identifying the insurance company        </a:t>
            </a:r>
            <a:endParaRPr lang="en-IE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4888" y="1617492"/>
            <a:ext cx="4005583" cy="47833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0"/>
            <a:ext cx="2232246" cy="1329308"/>
          </a:xfrm>
          <a:prstGeom prst="rect">
            <a:avLst/>
          </a:prstGeom>
        </p:spPr>
      </p:pic>
      <p:pic>
        <p:nvPicPr>
          <p:cNvPr id="3" name="Recorded Sound L9 Dem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44608" y="0"/>
            <a:ext cx="487363" cy="487363"/>
          </a:xfrm>
          <a:prstGeom prst="rect">
            <a:avLst/>
          </a:prstGeom>
        </p:spPr>
      </p:pic>
      <p:pic>
        <p:nvPicPr>
          <p:cNvPr id="5" name="TR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082" y="84082"/>
            <a:ext cx="2974427" cy="7252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51029054"/>
      </p:ext>
    </p:extLst>
  </p:cSld>
  <p:clrMapOvr>
    <a:masterClrMapping/>
  </p:clrMapOvr>
  <p:transition spd="slow" advTm="3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2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Pilot_PII xmlns="8efb52a8-86af-420a-b243-9a528fe3c2b8">Yes</Pilot_PII>
    <Pilot_CustomTrigger xmlns="8efb52a8-86af-420a-b243-9a528fe3c2b8">false</Pilot_CustomTrigger>
    <Pilot_LibraryMetadataID xmlns="8efb52a8-86af-420a-b243-9a528fe3c2b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Limerick PowerPoint" ma:contentTypeID="0x010100DEFFC5202677D240AAC1A18AB658BD30010034959ED4C86FBD489771EB3CC5B6029D" ma:contentTypeVersion="14" ma:contentTypeDescription="" ma:contentTypeScope="" ma:versionID="c2c22df95e7bcd9a181e07df51ac1754">
  <xsd:schema xmlns:xsd="http://www.w3.org/2001/XMLSchema" xmlns:xs="http://www.w3.org/2001/XMLSchema" xmlns:p="http://schemas.microsoft.com/office/2006/metadata/properties" xmlns:ns2="8efb52a8-86af-420a-b243-9a528fe3c2b8" targetNamespace="http://schemas.microsoft.com/office/2006/metadata/properties" ma:root="true" ma:fieldsID="669eedab6b524e8367e9996e74f2c576" ns2:_="">
    <xsd:import namespace="8efb52a8-86af-420a-b243-9a528fe3c2b8"/>
    <xsd:element name="properties">
      <xsd:complexType>
        <xsd:sequence>
          <xsd:element name="documentManagement">
            <xsd:complexType>
              <xsd:all>
                <xsd:element ref="ns2:Pilot_PII"/>
                <xsd:element ref="ns2:Pilot_CustomTrigger" minOccurs="0"/>
                <xsd:element ref="ns2:Pilot_LibraryMetadata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fb52a8-86af-420a-b243-9a528fe3c2b8" elementFormDefault="qualified">
    <xsd:import namespace="http://schemas.microsoft.com/office/2006/documentManagement/types"/>
    <xsd:import namespace="http://schemas.microsoft.com/office/infopath/2007/PartnerControls"/>
    <xsd:element name="Pilot_PII" ma:index="8" ma:displayName="Contains Personal Data" ma:format="Dropdown" ma:internalName="Pilot_PII" ma:readOnly="false">
      <xsd:simpleType>
        <xsd:restriction base="dms:Choice">
          <xsd:enumeration value="No"/>
          <xsd:enumeration value="Yes"/>
        </xsd:restriction>
      </xsd:simpleType>
    </xsd:element>
    <xsd:element name="Pilot_CustomTrigger" ma:index="9" nillable="true" ma:displayName="Custom Trigger" ma:default="0" ma:internalName="Pilot_CustomTrigger">
      <xsd:simpleType>
        <xsd:restriction base="dms:Boolean"/>
      </xsd:simpleType>
    </xsd:element>
    <xsd:element name="Pilot_LibraryMetadataID" ma:index="10" nillable="true" ma:displayName="Library Metadata ID" ma:internalName="Pilot_LibraryMetadataID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7e733a04-0821-4e76-9ae2-fc1dcfab5bc4" ContentTypeId="0x010100DEFFC5202677D240AAC1A18AB658BD3001" PreviousValue="false"/>
</file>

<file path=customXml/item5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Props1.xml><?xml version="1.0" encoding="utf-8"?>
<ds:datastoreItem xmlns:ds="http://schemas.openxmlformats.org/officeDocument/2006/customXml" ds:itemID="{252E9C69-09C4-43EF-AB6A-9EC638A19B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ECBC48-07CD-45ED-B123-AA97D09252F3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8efb52a8-86af-420a-b243-9a528fe3c2b8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246F692-A892-429D-9CA7-B7049F5F6C47}">
  <ds:schemaRefs>
    <ds:schemaRef ds:uri="8efb52a8-86af-420a-b243-9a528fe3c2b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9027093B-BC49-45D6-BC01-9E7E3B8C6C70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B1D0A0C9-D638-46DD-90C0-110554B5938E}">
  <ds:schemaRefs>
    <ds:schemaRef ds:uri="http://schemas.microsoft.com/office/2006/metadata/customXs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</TotalTime>
  <Words>1352</Words>
  <Application>Microsoft Office PowerPoint</Application>
  <PresentationFormat>On-screen Show (4:3)</PresentationFormat>
  <Paragraphs>114</Paragraphs>
  <Slides>19</Slides>
  <Notes>3</Notes>
  <HiddenSlides>0</HiddenSlides>
  <MMClips>24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Wingdings</vt:lpstr>
      <vt:lpstr>Custom Design</vt:lpstr>
      <vt:lpstr>1_Office Theme</vt:lpstr>
      <vt:lpstr>HAP SSC</vt:lpstr>
      <vt:lpstr>Main supporting documents required from Landlords:</vt:lpstr>
      <vt:lpstr>Full Bank Header</vt:lpstr>
      <vt:lpstr>Bank Header Most common reasons for this document being returned  </vt:lpstr>
      <vt:lpstr>Proof of Ownership</vt:lpstr>
      <vt:lpstr>Proof of Ownership</vt:lpstr>
      <vt:lpstr>RTB Registration Letter</vt:lpstr>
      <vt:lpstr>RTB Registration</vt:lpstr>
      <vt:lpstr>Insurance Policy</vt:lpstr>
      <vt:lpstr>Insurance Policy</vt:lpstr>
      <vt:lpstr>Local Property Tax</vt:lpstr>
      <vt:lpstr>Local Property Tax</vt:lpstr>
      <vt:lpstr>The way to provide proof of current Local Property Tax payment is to give two screenshots from the Local Property Tax section of Revenue’s website: https://lpt.revenue.ie</vt:lpstr>
      <vt:lpstr>Mortgage Statement</vt:lpstr>
      <vt:lpstr>Mortgage Statement</vt:lpstr>
      <vt:lpstr>Land Registry/Folio</vt:lpstr>
      <vt:lpstr>Rent Pressure Zone Statement </vt:lpstr>
      <vt:lpstr>Tax Clearance Certificate</vt:lpstr>
      <vt:lpstr>  HAP SSC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ckirby</dc:creator>
  <cp:lastModifiedBy>Helen Denning</cp:lastModifiedBy>
  <cp:revision>25</cp:revision>
  <dcterms:created xsi:type="dcterms:W3CDTF">2014-05-12T15:54:08Z</dcterms:created>
  <dcterms:modified xsi:type="dcterms:W3CDTF">2024-02-21T11:07:45Z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0x010100DEFFC5202677D240AAC1A18AB658BD30010034959ED4C86FBD489771EB3CC5B6029D</vt:lpwstr>
  </property>
  <property fmtid="{D5CDD505-2E9C-101B-9397-08002B2CF9AE}" pid="3" name="Order">
    <vt:r8>100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AdHocReviewCycleID">
    <vt:i4>-1078781412</vt:i4>
  </property>
  <property fmtid="{D5CDD505-2E9C-101B-9397-08002B2CF9AE}" pid="10" name="_NewReviewCycle">
    <vt:lpwstr/>
  </property>
  <property fmtid="{D5CDD505-2E9C-101B-9397-08002B2CF9AE}" pid="11" name="_EmailSubject">
    <vt:lpwstr>Voice over</vt:lpwstr>
  </property>
  <property fmtid="{D5CDD505-2E9C-101B-9397-08002B2CF9AE}" pid="12" name="_AuthorEmail">
    <vt:lpwstr>Fiona.Costelloe@limerick.ie</vt:lpwstr>
  </property>
  <property fmtid="{D5CDD505-2E9C-101B-9397-08002B2CF9AE}" pid="13" name="_AuthorEmailDisplayName">
    <vt:lpwstr>Costelloe, Fiona</vt:lpwstr>
  </property>
  <property fmtid="{D5CDD505-2E9C-101B-9397-08002B2CF9AE}" pid="14" name="_PreviousAdHocReviewCycleID">
    <vt:i4>1028586626</vt:i4>
  </property>
</Properties>
</file>