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6"/>
  </p:sldMasterIdLst>
  <p:notesMasterIdLst>
    <p:notesMasterId r:id="rId23"/>
  </p:notesMasterIdLst>
  <p:sldIdLst>
    <p:sldId id="27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71" r:id="rId16"/>
    <p:sldId id="272" r:id="rId17"/>
    <p:sldId id="266" r:id="rId18"/>
    <p:sldId id="265" r:id="rId19"/>
    <p:sldId id="268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FE9F5-F3B2-4DE2-A146-A721BCD30779}" type="datetimeFigureOut">
              <a:rPr lang="en-IE" smtClean="0"/>
              <a:t>21/02/24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EFCC6-E052-4C92-A845-8077717623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144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EFCC6-E052-4C92-A845-8077717623D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513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E264E392-F758-4A10-9300-B5C80F630680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567460549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ga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58D65EB-009E-450E-82A2-C99BF4983940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40696363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ga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ACCCDE3-6BE7-41B7-B069-D0A862D9F540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704788535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464" y="2285995"/>
            <a:ext cx="10972800" cy="38401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42AFCC56-AA64-4C4A-B95E-2F62F01C41C4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50603560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A1E8C6AF-831B-4F70-B575-1AB2960BAE39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972086741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-1"/>
            <a:ext cx="12192000" cy="1598508"/>
          </a:xfrm>
          <a:prstGeom prst="rect">
            <a:avLst/>
          </a:prstGeom>
          <a:solidFill>
            <a:srgbClr val="E8ED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27752"/>
            <a:ext cx="10972800" cy="1143000"/>
          </a:xfrm>
          <a:prstGeom prst="rect">
            <a:avLst/>
          </a:prstGeom>
        </p:spPr>
        <p:txBody>
          <a:bodyPr vert="horz" anchor="ctr"/>
          <a:lstStyle>
            <a:lvl1pPr algn="l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2137837"/>
            <a:ext cx="10972800" cy="3865033"/>
          </a:xfrm>
          <a:prstGeom prst="rect">
            <a:avLst/>
          </a:prstGeom>
        </p:spPr>
        <p:txBody>
          <a:bodyPr vert="horz"/>
          <a:lstStyle>
            <a:lvl1pPr marL="2143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  <a:lvl2pPr marL="5572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2pPr>
            <a:lvl3pPr marL="9001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3pPr>
            <a:lvl4pPr marL="1243013" indent="-214313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1585913" indent="-214313">
              <a:buClrTx/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A75CC-EE32-4C2F-A8AD-3C0EDD190B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503FAD1-6E04-4857-BF1E-29108DE4F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54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64" y="2285995"/>
            <a:ext cx="10972800" cy="38401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9F945E29-2E50-4B7D-A8B0-9876EC71FC5B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827322329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38DD495-DE7D-4865-8512-B961232A4716}" type="datetime1">
              <a:rPr lang="ga-IE" smtClean="0"/>
              <a:t>21/02/2024</a:t>
            </a:fld>
            <a:endParaRPr lang="ga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091349540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B228796-BDDB-477D-852F-31809980542C}" type="datetime1">
              <a:rPr lang="ga-IE" smtClean="0"/>
              <a:t>21/02/2024</a:t>
            </a:fld>
            <a:endParaRPr lang="ga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67500823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54C4DE3-5BBB-4531-BB8E-C97B13407499}" type="datetime1">
              <a:rPr lang="ga-IE" smtClean="0"/>
              <a:t>21/02/2024</a:t>
            </a:fld>
            <a:endParaRPr lang="ga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76233121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3250C10-9733-4526-BF2D-E93F491643CB}" type="datetime1">
              <a:rPr lang="ga-IE" smtClean="0"/>
              <a:t>21/02/2024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0CD756B-7AC3-4745-B24D-718CC89594D3}" type="slidenum">
              <a:rPr lang="ga-IE" smtClean="0"/>
              <a:pPr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3795733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141254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2830365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92867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52466" y="2285992"/>
            <a:ext cx="11049076" cy="4214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408955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CCC Colour Logo jpeg Version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5208" y="142852"/>
            <a:ext cx="3059944" cy="64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857232"/>
            <a:ext cx="666712" cy="6000768"/>
          </a:xfrm>
          <a:prstGeom prst="rect">
            <a:avLst/>
          </a:prstGeom>
          <a:gradFill flip="none" rotWithShape="1">
            <a:gsLst>
              <a:gs pos="0">
                <a:srgbClr val="0E6C39"/>
              </a:gs>
              <a:gs pos="84000">
                <a:srgbClr val="8EBC40"/>
              </a:gs>
              <a:gs pos="100000">
                <a:srgbClr val="0E6C39">
                  <a:tint val="23500"/>
                  <a:satMod val="160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73943"/>
            <a:ext cx="2660912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>
    <p:pull/>
  </p:transition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3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HAP SSC</a:t>
            </a:r>
            <a:endParaRPr lang="en-IE" sz="7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8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for Landlords</a:t>
            </a:r>
            <a:endParaRPr lang="en-I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90156" y="1825021"/>
            <a:ext cx="4610100" cy="2338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8904" y="6012473"/>
            <a:ext cx="294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pc="-50" dirty="0">
                <a:latin typeface="Calibri" panose="020F0502020204030204" pitchFamily="34" charset="0"/>
                <a:cs typeface="Calibri" panose="020F0502020204030204" pitchFamily="34" charset="0"/>
              </a:rPr>
              <a:t>HAP Online Portal for Landlords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corded Sound L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0848783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536" y="775137"/>
            <a:ext cx="3616787" cy="811924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Tenancy Details</a:t>
            </a:r>
            <a:br>
              <a:rPr lang="en-IE" dirty="0"/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19" y="840460"/>
            <a:ext cx="5340624" cy="47182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1683" y="2319590"/>
            <a:ext cx="3616785" cy="4383383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Name of Tenant or Tenants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Relationship to Tenant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Number of Bedrooms in the property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Property Type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Is the Property Shared?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Monthly Rent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Tenancy Agreement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Rent Book</a:t>
            </a:r>
          </a:p>
          <a:p>
            <a:endParaRPr lang="en-IE" dirty="0"/>
          </a:p>
        </p:txBody>
      </p:sp>
      <p:pic>
        <p:nvPicPr>
          <p:cNvPr id="9" name="Recorded Sound lp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660253"/>
      </p:ext>
    </p:extLst>
  </p:cSld>
  <p:clrMapOvr>
    <a:masterClrMapping/>
  </p:clrMapOvr>
  <p:transition spd="slow" advTm="2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722586"/>
            <a:ext cx="3616787" cy="715516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Tenancy Details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82" y="1840636"/>
            <a:ext cx="3873699" cy="27179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8" y="2361632"/>
            <a:ext cx="3616785" cy="229445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Start Date of the Tenancy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Existing Tenants Date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Date rent is paid up to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Deposit for property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Confirmation if the Deposit has been paid </a:t>
            </a:r>
          </a:p>
        </p:txBody>
      </p:sp>
      <p:pic>
        <p:nvPicPr>
          <p:cNvPr id="3" name="Recorded Sound lp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44272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5776813"/>
      </p:ext>
    </p:extLst>
  </p:cSld>
  <p:clrMapOvr>
    <a:masterClrMapping/>
  </p:clrMapOvr>
  <p:transition spd="slow" advTm="2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035399"/>
            <a:ext cx="3616787" cy="801414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Landlord Signatures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83969" y="1399289"/>
            <a:ext cx="4381725" cy="36006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2383221"/>
            <a:ext cx="3616785" cy="2377965"/>
          </a:xfrm>
        </p:spPr>
        <p:txBody>
          <a:bodyPr/>
          <a:lstStyle/>
          <a:p>
            <a:endParaRPr lang="en-IE" dirty="0"/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Review all Terms, Conditions and Declarations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Signatures Required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Date of submission</a:t>
            </a:r>
          </a:p>
          <a:p>
            <a:endParaRPr lang="en-IE" dirty="0"/>
          </a:p>
        </p:txBody>
      </p:sp>
      <p:pic>
        <p:nvPicPr>
          <p:cNvPr id="7" name="Recorded Sound lp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16564"/>
            <a:ext cx="406400" cy="40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5477920"/>
      </p:ext>
    </p:extLst>
  </p:cSld>
  <p:clrMapOvr>
    <a:masterClrMapping/>
  </p:clrMapOvr>
  <p:transition spd="slow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894048"/>
            <a:ext cx="3616787" cy="869989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Uploads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48" y="1839558"/>
            <a:ext cx="6381664" cy="30532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2837793"/>
            <a:ext cx="3616785" cy="4486037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View uploaded Documentation Submitted</a:t>
            </a:r>
          </a:p>
          <a:p>
            <a:endParaRPr lang="en-IE" dirty="0"/>
          </a:p>
        </p:txBody>
      </p:sp>
      <p:pic>
        <p:nvPicPr>
          <p:cNvPr id="3" name="Recorded Sound l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1574283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680544"/>
            <a:ext cx="3616787" cy="1389993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Reason for Rejections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0" y="1065897"/>
            <a:ext cx="5315223" cy="42674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2214488"/>
            <a:ext cx="3616785" cy="2933701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Required Fields were not all filled in.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Insufficient information submitted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Missing documentation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Local Authority rejection</a:t>
            </a:r>
          </a:p>
          <a:p>
            <a:endParaRPr lang="en-IE" dirty="0"/>
          </a:p>
        </p:txBody>
      </p:sp>
      <p:pic>
        <p:nvPicPr>
          <p:cNvPr id="3" name="Recorded Sound l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428668"/>
      </p:ext>
    </p:extLst>
  </p:cSld>
  <p:clrMapOvr>
    <a:masterClrMapping/>
  </p:clrMapOvr>
  <p:transition spd="slow" advTm="3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015" y="700006"/>
            <a:ext cx="3857296" cy="1423084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Queries on HAP application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1237" y="2033195"/>
            <a:ext cx="5562781" cy="30125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015" y="2750514"/>
            <a:ext cx="3616785" cy="2933701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For any queries please refer to the accompanying  video on documents type and information requirements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Contact the HAP section of your local authority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endParaRPr lang="en-I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corded Sound l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44272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383084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7300" i="1" spc="-50" dirty="0">
                <a:latin typeface="Calibri" panose="020F0502020204030204" pitchFamily="34" charset="0"/>
                <a:cs typeface="Calibri" panose="020F0502020204030204" pitchFamily="34" charset="0"/>
              </a:rPr>
              <a:t>HAP SSC</a:t>
            </a:r>
            <a:endParaRPr lang="en-IE" sz="7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2800" spc="-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Documents for Landlords</a:t>
            </a:r>
            <a:endParaRPr lang="en-IE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90156" y="1825021"/>
            <a:ext cx="4610100" cy="2338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8904" y="6012473"/>
            <a:ext cx="2947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HAP Online Portal for Landlords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Recorded Sound l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5372122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59456"/>
            <a:ext cx="3616787" cy="480753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Portal Registration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71" y="3530403"/>
            <a:ext cx="6096313" cy="32958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2516713"/>
            <a:ext cx="3616785" cy="4691504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Once your tenant has registered with HAP you will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receive an email notification inviting you to register as a HAP Landlord.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Click on link in email to review and populate the Application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Please note that you will need to first register on the Portal if you have not previously registered.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35" y="1199833"/>
            <a:ext cx="5810549" cy="2330570"/>
          </a:xfrm>
          <a:prstGeom prst="rect">
            <a:avLst/>
          </a:prstGeom>
        </p:spPr>
      </p:pic>
      <p:pic>
        <p:nvPicPr>
          <p:cNvPr id="8" name="Recorded Sound l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35594"/>
      </p:ext>
    </p:extLst>
  </p:cSld>
  <p:clrMapOvr>
    <a:masterClrMapping/>
  </p:clrMapOvr>
  <p:transition spd="slow" advTm="2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002" y="1099672"/>
            <a:ext cx="4081134" cy="717907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 as a new Landlord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86" y="662495"/>
            <a:ext cx="2248628" cy="60187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2002" y="2468410"/>
            <a:ext cx="3616785" cy="3862594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Select user type: Landlord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Full Name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Contact Number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Password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3" name="Recorded Sound LP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954556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183" y="980226"/>
            <a:ext cx="3545799" cy="1194999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 as a new Landlord</a:t>
            </a:r>
            <a:br>
              <a:rPr lang="en-IE" dirty="0"/>
            </a:b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25" y="2557632"/>
            <a:ext cx="4423300" cy="14034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183" y="2915892"/>
            <a:ext cx="3616785" cy="2233109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 Verification Link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Email Verified login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Login using details submitted when registering</a:t>
            </a:r>
          </a:p>
          <a:p>
            <a:pPr marL="285750" indent="-285750"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25" y="3619619"/>
            <a:ext cx="5520836" cy="305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25" y="827468"/>
            <a:ext cx="4423300" cy="1802749"/>
          </a:xfrm>
          <a:prstGeom prst="rect">
            <a:avLst/>
          </a:prstGeom>
        </p:spPr>
      </p:pic>
      <p:pic>
        <p:nvPicPr>
          <p:cNvPr id="3" name="Recorded Sound LP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6028388"/>
      </p:ext>
    </p:extLst>
  </p:cSld>
  <p:clrMapOvr>
    <a:masterClrMapping/>
  </p:clrMapOvr>
  <p:transition spd="slow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569" y="1329043"/>
            <a:ext cx="3919617" cy="565265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Register as a new Landlord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93" y="1329043"/>
            <a:ext cx="4686541" cy="25528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569" y="2920688"/>
            <a:ext cx="3616785" cy="1724885"/>
          </a:xfrm>
        </p:spPr>
        <p:txBody>
          <a:bodyPr>
            <a:normAutofit lnSpcReduction="10000"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time you log in you will be sent a passcode by text message which is required to verify your identity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View Application you wish to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93" y="3881875"/>
            <a:ext cx="4686541" cy="2141156"/>
          </a:xfrm>
          <a:prstGeom prst="rect">
            <a:avLst/>
          </a:prstGeom>
        </p:spPr>
      </p:pic>
      <p:pic>
        <p:nvPicPr>
          <p:cNvPr id="3" name="Recorded Sound LP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9400101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299" y="1193860"/>
            <a:ext cx="3616787" cy="669758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Online Portal Application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65" y="2130014"/>
            <a:ext cx="6712468" cy="23344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3299" y="2400355"/>
            <a:ext cx="3616785" cy="2933701"/>
          </a:xfrm>
        </p:spPr>
        <p:txBody>
          <a:bodyPr/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PAYEE-Person/Persons Receiving Rent Payment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Property Details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Tenancy Details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Landlord Signatures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Uploads</a:t>
            </a:r>
          </a:p>
          <a:p>
            <a:endParaRPr lang="en-IE" dirty="0"/>
          </a:p>
        </p:txBody>
      </p:sp>
      <p:pic>
        <p:nvPicPr>
          <p:cNvPr id="3" name="Recorded Sound LP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8301808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60" y="743607"/>
            <a:ext cx="3616787" cy="1495588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PAYEE-Person/Persons Receiving Rent Payment</a:t>
            </a:r>
            <a:br>
              <a:rPr lang="en-IE" dirty="0"/>
            </a:br>
            <a:endParaRPr lang="en-IE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26" y="964291"/>
            <a:ext cx="5061210" cy="44706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662" y="2393163"/>
            <a:ext cx="3616785" cy="2933701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Who will receive payment?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Tax Number / PPSN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Existing HAP Landlord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Irish Resident Status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Contact Number</a:t>
            </a:r>
          </a:p>
        </p:txBody>
      </p:sp>
      <p:pic>
        <p:nvPicPr>
          <p:cNvPr id="3" name="Recorded Sound LP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871370"/>
      </p:ext>
    </p:extLst>
  </p:cSld>
  <p:clrMapOvr>
    <a:masterClrMapping/>
  </p:clrMapOvr>
  <p:transition spd="slow" advTm="3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60" y="578069"/>
            <a:ext cx="3616787" cy="1849821"/>
          </a:xfrm>
        </p:spPr>
        <p:txBody>
          <a:bodyPr/>
          <a:lstStyle/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PAYEE-Person/Persons Receiving Rent Payment</a:t>
            </a:r>
            <a:br>
              <a:rPr lang="en-IE" dirty="0"/>
            </a:b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26" y="875387"/>
            <a:ext cx="5061210" cy="464843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660" y="2739989"/>
            <a:ext cx="3616785" cy="3250908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900" dirty="0">
                <a:latin typeface="Calibri" panose="020F0502020204030204" pitchFamily="34" charset="0"/>
                <a:cs typeface="Calibri" panose="020F0502020204030204" pitchFamily="34" charset="0"/>
              </a:rPr>
              <a:t>Bank details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900" dirty="0">
                <a:latin typeface="Calibri" panose="020F0502020204030204" pitchFamily="34" charset="0"/>
                <a:cs typeface="Calibri" panose="020F0502020204030204" pitchFamily="34" charset="0"/>
              </a:rPr>
              <a:t>Headed Bank Statement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900" dirty="0">
                <a:latin typeface="Calibri" panose="020F0502020204030204" pitchFamily="34" charset="0"/>
                <a:cs typeface="Calibri" panose="020F0502020204030204" pitchFamily="34" charset="0"/>
              </a:rPr>
              <a:t>Proof of Ownership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900" dirty="0">
                <a:latin typeface="Calibri" panose="020F0502020204030204" pitchFamily="34" charset="0"/>
                <a:cs typeface="Calibri" panose="020F0502020204030204" pitchFamily="34" charset="0"/>
              </a:rPr>
              <a:t>Tax Clearance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900" dirty="0">
                <a:latin typeface="Calibri" panose="020F0502020204030204" pitchFamily="34" charset="0"/>
                <a:cs typeface="Calibri" panose="020F0502020204030204" pitchFamily="34" charset="0"/>
              </a:rPr>
              <a:t>Landlord/Agents Address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900" dirty="0">
                <a:latin typeface="Calibri" panose="020F0502020204030204" pitchFamily="34" charset="0"/>
                <a:cs typeface="Calibri" panose="020F0502020204030204" pitchFamily="34" charset="0"/>
              </a:rPr>
              <a:t>Uploads are required for Bank header, Proof of Ownership in order for your submission to proceed</a:t>
            </a:r>
          </a:p>
          <a:p>
            <a:r>
              <a:rPr lang="en-IE" dirty="0"/>
              <a:t> </a:t>
            </a:r>
          </a:p>
        </p:txBody>
      </p:sp>
      <p:pic>
        <p:nvPicPr>
          <p:cNvPr id="6" name="Recorded Sound lp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9064708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108" y="651383"/>
            <a:ext cx="3616787" cy="677660"/>
          </a:xfrm>
        </p:spPr>
        <p:txBody>
          <a:bodyPr/>
          <a:lstStyle/>
          <a:p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Property Details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73" y="837285"/>
            <a:ext cx="5200917" cy="47246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108" y="2280745"/>
            <a:ext cx="3616785" cy="3363310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Property address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Local Property Tax Identification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Confirmation of who is receiving payment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Property Ownership </a:t>
            </a:r>
          </a:p>
          <a:p>
            <a:pPr marL="285750" indent="-285750">
              <a:lnSpc>
                <a:spcPct val="80000"/>
              </a:lnSpc>
              <a:buClr>
                <a:schemeClr val="accent6">
                  <a:lumMod val="75000"/>
                </a:schemeClr>
              </a:buClr>
              <a:buSzPct val="90000"/>
              <a:buFont typeface="Wingdings" panose="05000000000000000000" pitchFamily="2" charset="2"/>
              <a:buChar char="v"/>
            </a:pPr>
            <a:r>
              <a:rPr lang="en-IE" sz="1800" dirty="0">
                <a:latin typeface="Calibri" panose="020F0502020204030204" pitchFamily="34" charset="0"/>
                <a:cs typeface="Calibri" panose="020F0502020204030204" pitchFamily="34" charset="0"/>
              </a:rPr>
              <a:t>Confirmation of permission of payment if required. </a:t>
            </a:r>
          </a:p>
          <a:p>
            <a:endParaRPr lang="en-IE" dirty="0"/>
          </a:p>
        </p:txBody>
      </p:sp>
      <p:pic>
        <p:nvPicPr>
          <p:cNvPr id="7" name="Recorded Sound lp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082" y="84082"/>
            <a:ext cx="2974427" cy="72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9469394"/>
      </p:ext>
    </p:extLst>
  </p:cSld>
  <p:clrMapOvr>
    <a:masterClrMapping/>
  </p:clrMapOvr>
  <p:transition spd="slow" advTm="3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lot_PII xmlns="8efb52a8-86af-420a-b243-9a528fe3c2b8">No</Pilot_PII>
    <Pilot_CustomTrigger xmlns="8efb52a8-86af-420a-b243-9a528fe3c2b8">false</Pilot_CustomTrigger>
    <Pilot_LibraryMetadataID xmlns="8efb52a8-86af-420a-b243-9a528fe3c2b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imerick Document" ma:contentTypeID="0x010100DEFFC5202677D240AAC1A18AB658BD30001AF70FA54C527D4BAE1A9C7DF896BAFA" ma:contentTypeVersion="12" ma:contentTypeDescription="" ma:contentTypeScope="" ma:versionID="ac6b3f303e2de1f765970c73c93ad5a9">
  <xsd:schema xmlns:xsd="http://www.w3.org/2001/XMLSchema" xmlns:xs="http://www.w3.org/2001/XMLSchema" xmlns:p="http://schemas.microsoft.com/office/2006/metadata/properties" xmlns:ns2="8efb52a8-86af-420a-b243-9a528fe3c2b8" targetNamespace="http://schemas.microsoft.com/office/2006/metadata/properties" ma:root="true" ma:fieldsID="0f9d5c27cf54e2e9c4c7c5bea58ad61f" ns2:_="">
    <xsd:import namespace="8efb52a8-86af-420a-b243-9a528fe3c2b8"/>
    <xsd:element name="properties">
      <xsd:complexType>
        <xsd:sequence>
          <xsd:element name="documentManagement">
            <xsd:complexType>
              <xsd:all>
                <xsd:element ref="ns2:Pilot_PII"/>
                <xsd:element ref="ns2:Pilot_CustomTrigger" minOccurs="0"/>
                <xsd:element ref="ns2:Pilot_LibraryMetadata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b52a8-86af-420a-b243-9a528fe3c2b8" elementFormDefault="qualified">
    <xsd:import namespace="http://schemas.microsoft.com/office/2006/documentManagement/types"/>
    <xsd:import namespace="http://schemas.microsoft.com/office/infopath/2007/PartnerControls"/>
    <xsd:element name="Pilot_PII" ma:index="8" ma:displayName="Contains Personal Data" ma:format="Dropdown" ma:internalName="Pilot_PII">
      <xsd:simpleType>
        <xsd:restriction base="dms:Choice">
          <xsd:enumeration value="No"/>
          <xsd:enumeration value="Yes"/>
        </xsd:restriction>
      </xsd:simpleType>
    </xsd:element>
    <xsd:element name="Pilot_CustomTrigger" ma:index="9" nillable="true" ma:displayName="Custom Trigger" ma:default="0" ma:internalName="Pilot_CustomTrigger">
      <xsd:simpleType>
        <xsd:restriction base="dms:Boolean"/>
      </xsd:simpleType>
    </xsd:element>
    <xsd:element name="Pilot_LibraryMetadataID" ma:index="10" nillable="true" ma:displayName="Library Metadata ID" ma:internalName="Pilot_LibraryMetadata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7e733a04-0821-4e76-9ae2-fc1dcfab5bc4" ContentTypeId="0x010100DEFFC5202677D240AAC1A18AB658BD30" PreviousValue="false"/>
</file>

<file path=customXml/itemProps1.xml><?xml version="1.0" encoding="utf-8"?>
<ds:datastoreItem xmlns:ds="http://schemas.openxmlformats.org/officeDocument/2006/customXml" ds:itemID="{8CBBDA05-3C54-4BDA-9DC7-4F9D7425584F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FC459D9-392B-462A-9187-DA31B86B4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5ED41-A472-4554-9F11-A882B547774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efb52a8-86af-420a-b243-9a528fe3c2b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9015529-EA96-4675-A536-35B923A43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fb52a8-86af-420a-b243-9a528fe3c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268D194-2EB3-4655-B119-54F27AEFB18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373</Words>
  <Application>Microsoft Office PowerPoint</Application>
  <PresentationFormat>Widescreen</PresentationFormat>
  <Paragraphs>82</Paragraphs>
  <Slides>16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HAP SSC</vt:lpstr>
      <vt:lpstr>Portal Registration</vt:lpstr>
      <vt:lpstr>Register as a new Landlord</vt:lpstr>
      <vt:lpstr>Register as a new Landlord </vt:lpstr>
      <vt:lpstr>Register as a new Landlord</vt:lpstr>
      <vt:lpstr>Online Portal Application </vt:lpstr>
      <vt:lpstr>PAYEE-Person/Persons Receiving Rent Payment </vt:lpstr>
      <vt:lpstr>PAYEE-Person/Persons Receiving Rent Payment </vt:lpstr>
      <vt:lpstr>Property Details</vt:lpstr>
      <vt:lpstr>Tenancy Details </vt:lpstr>
      <vt:lpstr>Tenancy Details</vt:lpstr>
      <vt:lpstr>Landlord Signatures </vt:lpstr>
      <vt:lpstr>Uploads </vt:lpstr>
      <vt:lpstr>Reason for Rejections </vt:lpstr>
      <vt:lpstr>Queries on HAP application </vt:lpstr>
      <vt:lpstr>HAP SSC</vt:lpstr>
    </vt:vector>
  </TitlesOfParts>
  <Company>Limerick City and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 Online</dc:title>
  <dc:creator>Walsh, Eoin T</dc:creator>
  <cp:lastModifiedBy>Helen Denning</cp:lastModifiedBy>
  <cp:revision>72</cp:revision>
  <dcterms:created xsi:type="dcterms:W3CDTF">2023-02-24T14:58:59Z</dcterms:created>
  <dcterms:modified xsi:type="dcterms:W3CDTF">2024-02-21T11:30:21Z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0x010100DEFFC5202677D240AAC1A18AB658BD30001AF70FA54C527D4BAE1A9C7DF896BAFA</vt:lpwstr>
  </property>
</Properties>
</file>